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34"/>
  </p:notesMasterIdLst>
  <p:handoutMasterIdLst>
    <p:handoutMasterId r:id="rId35"/>
  </p:handoutMasterIdLst>
  <p:sldIdLst>
    <p:sldId id="277" r:id="rId2"/>
    <p:sldId id="311" r:id="rId3"/>
    <p:sldId id="340" r:id="rId4"/>
    <p:sldId id="341" r:id="rId5"/>
    <p:sldId id="342" r:id="rId6"/>
    <p:sldId id="343" r:id="rId7"/>
    <p:sldId id="344" r:id="rId8"/>
    <p:sldId id="348" r:id="rId9"/>
    <p:sldId id="345" r:id="rId10"/>
    <p:sldId id="358" r:id="rId11"/>
    <p:sldId id="359" r:id="rId12"/>
    <p:sldId id="349" r:id="rId13"/>
    <p:sldId id="350" r:id="rId14"/>
    <p:sldId id="363" r:id="rId15"/>
    <p:sldId id="317" r:id="rId16"/>
    <p:sldId id="357" r:id="rId17"/>
    <p:sldId id="328" r:id="rId18"/>
    <p:sldId id="320" r:id="rId19"/>
    <p:sldId id="368" r:id="rId20"/>
    <p:sldId id="337" r:id="rId21"/>
    <p:sldId id="338" r:id="rId22"/>
    <p:sldId id="364" r:id="rId23"/>
    <p:sldId id="360" r:id="rId24"/>
    <p:sldId id="361" r:id="rId25"/>
    <p:sldId id="371" r:id="rId26"/>
    <p:sldId id="362" r:id="rId27"/>
    <p:sldId id="369" r:id="rId28"/>
    <p:sldId id="370" r:id="rId29"/>
    <p:sldId id="372" r:id="rId30"/>
    <p:sldId id="365" r:id="rId31"/>
    <p:sldId id="354" r:id="rId32"/>
    <p:sldId id="355" r:id="rId33"/>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1pPr>
    <a:lvl2pPr marL="4572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2pPr>
    <a:lvl3pPr marL="9144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3pPr>
    <a:lvl4pPr marL="13716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4pPr>
    <a:lvl5pPr marL="1828800" algn="l" rtl="0" eaLnBrk="0" fontAlgn="base" hangingPunct="0">
      <a:spcBef>
        <a:spcPct val="0"/>
      </a:spcBef>
      <a:spcAft>
        <a:spcPct val="0"/>
      </a:spcAft>
      <a:defRPr kern="1200">
        <a:solidFill>
          <a:schemeClr val="tx1"/>
        </a:solidFill>
        <a:latin typeface="Oracle Sans" panose="020B0503020204020204" pitchFamily="34" charset="0"/>
        <a:ea typeface="+mn-ea"/>
        <a:cs typeface="+mn-cs"/>
      </a:defRPr>
    </a:lvl5pPr>
    <a:lvl6pPr marL="2286000" algn="l" defTabSz="914400" rtl="0" eaLnBrk="1" latinLnBrk="0" hangingPunct="1">
      <a:defRPr kern="1200">
        <a:solidFill>
          <a:schemeClr val="tx1"/>
        </a:solidFill>
        <a:latin typeface="Oracle Sans" panose="020B0503020204020204" pitchFamily="34" charset="0"/>
        <a:ea typeface="+mn-ea"/>
        <a:cs typeface="+mn-cs"/>
      </a:defRPr>
    </a:lvl6pPr>
    <a:lvl7pPr marL="2743200" algn="l" defTabSz="914400" rtl="0" eaLnBrk="1" latinLnBrk="0" hangingPunct="1">
      <a:defRPr kern="1200">
        <a:solidFill>
          <a:schemeClr val="tx1"/>
        </a:solidFill>
        <a:latin typeface="Oracle Sans" panose="020B0503020204020204" pitchFamily="34" charset="0"/>
        <a:ea typeface="+mn-ea"/>
        <a:cs typeface="+mn-cs"/>
      </a:defRPr>
    </a:lvl7pPr>
    <a:lvl8pPr marL="3200400" algn="l" defTabSz="914400" rtl="0" eaLnBrk="1" latinLnBrk="0" hangingPunct="1">
      <a:defRPr kern="1200">
        <a:solidFill>
          <a:schemeClr val="tx1"/>
        </a:solidFill>
        <a:latin typeface="Oracle Sans" panose="020B0503020204020204" pitchFamily="34" charset="0"/>
        <a:ea typeface="+mn-ea"/>
        <a:cs typeface="+mn-cs"/>
      </a:defRPr>
    </a:lvl8pPr>
    <a:lvl9pPr marL="3657600" algn="l" defTabSz="914400" rtl="0" eaLnBrk="1" latinLnBrk="0" hangingPunct="1">
      <a:defRPr kern="1200">
        <a:solidFill>
          <a:schemeClr val="tx1"/>
        </a:solidFill>
        <a:latin typeface="Oracle Sans" panose="020B0503020204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04B"/>
    <a:srgbClr val="67605B"/>
    <a:srgbClr val="8B8580"/>
    <a:srgbClr val="41727E"/>
    <a:srgbClr val="2E686C"/>
    <a:srgbClr val="79726D"/>
    <a:srgbClr val="FCFBFA"/>
    <a:srgbClr val="E5DB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05"/>
  </p:normalViewPr>
  <p:slideViewPr>
    <p:cSldViewPr snapToGrid="0">
      <p:cViewPr varScale="1">
        <p:scale>
          <a:sx n="160" d="100"/>
          <a:sy n="160" d="100"/>
        </p:scale>
        <p:origin x="264" y="15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EA5244-BC3A-7A4D-B9E6-B9287202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625B08D4-33FD-AB4E-971F-C23E61AE92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EC62253-754A-4592-898E-CD1D936A152D}" type="datetime1">
              <a:rPr lang="en-US"/>
              <a:pPr>
                <a:defRPr/>
              </a:pPr>
              <a:t>7/7/2023</a:t>
            </a:fld>
            <a:endParaRPr lang="en-US"/>
          </a:p>
        </p:txBody>
      </p:sp>
      <p:sp>
        <p:nvSpPr>
          <p:cNvPr id="4" name="Footer Placeholder 3">
            <a:extLst>
              <a:ext uri="{FF2B5EF4-FFF2-40B4-BE49-F238E27FC236}">
                <a16:creationId xmlns:a16="http://schemas.microsoft.com/office/drawing/2014/main" id="{65A749FB-11A2-4844-A3E2-6409BDCA4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0DE54BFF-84E0-DD4D-AA95-9000411895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B737984D-E09C-41C1-9B3F-C32D84DD1DB2}" type="slidenum">
              <a:rPr lang="en-US"/>
              <a:pPr>
                <a:defRPr/>
              </a:pPr>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p:handoutMaster>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9.49275" units="1/cm"/>
          <inkml:channelProperty channel="Y" name="resolution" value="49.54839" units="1/cm"/>
          <inkml:channelProperty channel="T" name="resolution" value="1" units="1/dev"/>
        </inkml:channelProperties>
      </inkml:inkSource>
      <inkml:timestamp xml:id="ts0" timeString="2018-11-26T19:18:06.404"/>
    </inkml:context>
    <inkml:brush xml:id="br0">
      <inkml:brushProperty name="width" value="0.06667" units="cm"/>
      <inkml:brushProperty name="height" value="0.06667" units="cm"/>
      <inkml:brushProperty name="color" value="#ED1C24"/>
      <inkml:brushProperty name="fitToCurve" value="1"/>
    </inkml:brush>
  </inkml:definitions>
  <inkml:trace contextRef="#ctx0" brushRef="#br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6C02B4A0-3039-4B34-A0F3-EC9AFF5B5BE1}" type="datetime1">
              <a:rPr lang="en-US"/>
              <a:pPr>
                <a:defRPr/>
              </a:pPr>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7F8B40A-1D3D-45D0-BADF-AB1F895BB3CB}" type="slidenum">
              <a:rPr lang="en-US"/>
              <a:pPr>
                <a:defRPr/>
              </a:pPr>
              <a:t>‹Nº›</a:t>
            </a:fld>
            <a:endParaRPr lang="en-US"/>
          </a:p>
        </p:txBody>
      </p:sp>
    </p:spTree>
  </p:cSld>
  <p:clrMap bg1="lt1" tx1="dk1" bg2="lt2" tx2="dk2" accent1="accent1" accent2="accent2" accent3="accent3" accent4="accent4" accent5="accent5" accent6="accent6" hlink="hlink" folHlink="folHlink"/>
  <p:hf hdr="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cloud.oracle.com/iaas/Content/Notification/Concepts/notification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cloud.oracle.com/iaas/Content/Balance/Tasks/managingcertificates.htm#To"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letsencrypt.org/" TargetMode="External"/><Relationship Id="rId4" Type="http://schemas.openxmlformats.org/officeDocument/2006/relationships/hyperlink" Target="https://openssl.org/"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dirty="0">
                <a:solidFill>
                  <a:srgbClr val="000000"/>
                </a:solidFill>
                <a:latin typeface="Arial" pitchFamily="34" charset="0"/>
                <a:ea typeface="+mn-ea"/>
                <a:cs typeface="+mn-cs"/>
              </a:rPr>
              <a:t>So</a:t>
            </a:r>
            <a:r>
              <a:rPr lang="en-US" sz="1200" b="0" i="0" kern="1200" baseline="0" dirty="0">
                <a:solidFill>
                  <a:srgbClr val="000000"/>
                </a:solidFill>
                <a:latin typeface="Arial" pitchFamily="34" charset="0"/>
                <a:ea typeface="+mn-ea"/>
                <a:cs typeface="+mn-cs"/>
              </a:rPr>
              <a:t> Oracle Cloud infrastructure Load Balancing Service provides an automated traffic distribution from one entry point into multiple back end servers in your Virtual Cloud Network.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This helps to load balance large amounts of traffic which could overwhelm a single server, it gives a mechanism to scale out an application tier by adding more servers, and also provides the application higher availability so even if one availability domain has an issue, you can still be up and running in other availability domains.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Load Balancer is a regional service </a:t>
            </a:r>
            <a:r>
              <a:rPr lang="mr-IN" sz="1200" b="0" i="0" kern="1200" baseline="0" dirty="0">
                <a:solidFill>
                  <a:srgbClr val="000000"/>
                </a:solidFill>
                <a:latin typeface="Arial" pitchFamily="34" charset="0"/>
                <a:ea typeface="+mn-ea"/>
                <a:cs typeface="+mn-cs"/>
              </a:rPr>
              <a:t>–</a:t>
            </a:r>
            <a:r>
              <a:rPr lang="en-US" sz="1200" b="0" i="0" kern="1200" baseline="0" dirty="0">
                <a:solidFill>
                  <a:srgbClr val="000000"/>
                </a:solidFill>
                <a:latin typeface="Arial" pitchFamily="34" charset="0"/>
                <a:ea typeface="+mn-ea"/>
                <a:cs typeface="+mn-cs"/>
              </a:rPr>
              <a:t> load balancers come in pairs, active and passive, and public load balancers live in 2 separate availability domains providing HA, with no single point of failure.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The OCI load balancer supports TCP and the usual http protocols, as well as  HTTP/2 and </a:t>
            </a:r>
            <a:r>
              <a:rPr lang="en-US" sz="1200" b="0" i="0" kern="1200" baseline="0" dirty="0" err="1">
                <a:solidFill>
                  <a:srgbClr val="000000"/>
                </a:solidFill>
                <a:latin typeface="Arial" pitchFamily="34" charset="0"/>
                <a:ea typeface="+mn-ea"/>
                <a:cs typeface="+mn-cs"/>
              </a:rPr>
              <a:t>websocket</a:t>
            </a:r>
            <a:r>
              <a:rPr lang="en-US" sz="1200" b="0" i="0" kern="1200" baseline="0" dirty="0">
                <a:solidFill>
                  <a:srgbClr val="000000"/>
                </a:solidFill>
                <a:latin typeface="Arial" pitchFamily="34" charset="0"/>
                <a:ea typeface="+mn-ea"/>
                <a:cs typeface="+mn-cs"/>
              </a:rPr>
              <a:t>, supporting things like Data Compression, Server Push, Multiplexing of requests </a:t>
            </a:r>
            <a:r>
              <a:rPr lang="mr-IN" sz="1200" b="0" i="0" kern="1200" baseline="0" dirty="0">
                <a:solidFill>
                  <a:srgbClr val="000000"/>
                </a:solidFill>
                <a:latin typeface="Arial" pitchFamily="34" charset="0"/>
                <a:ea typeface="+mn-ea"/>
                <a:cs typeface="+mn-cs"/>
              </a:rPr>
              <a:t>…</a:t>
            </a:r>
            <a:r>
              <a:rPr lang="en-US" sz="1200" b="0" i="0" kern="1200" baseline="0" dirty="0">
                <a:solidFill>
                  <a:srgbClr val="000000"/>
                </a:solidFill>
                <a:latin typeface="Arial" pitchFamily="34" charset="0"/>
                <a:ea typeface="+mn-ea"/>
                <a:cs typeface="+mn-cs"/>
              </a:rPr>
              <a:t>.. all of these features are supported.</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For security purposes, it supports SSL offloading, SSL termination, SSL end to end and SSL tunneling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Lets talk about the key differentiators for the LB service.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300" b="0" i="0" kern="1200" baseline="0" dirty="0">
                <a:solidFill>
                  <a:srgbClr val="000000"/>
                </a:solidFill>
                <a:latin typeface="Arial" pitchFamily="34" charset="0"/>
                <a:ea typeface="+mn-ea"/>
                <a:cs typeface="+mn-cs"/>
              </a:rPr>
              <a:t>1. </a:t>
            </a:r>
            <a:r>
              <a:rPr lang="en-US" sz="1200" b="0" i="0" kern="1200" baseline="0" dirty="0">
                <a:solidFill>
                  <a:srgbClr val="000000"/>
                </a:solidFill>
                <a:latin typeface="Arial" pitchFamily="34" charset="0"/>
                <a:ea typeface="+mn-ea"/>
                <a:cs typeface="+mn-cs"/>
              </a:rPr>
              <a:t>W</a:t>
            </a:r>
            <a:r>
              <a:rPr lang="en-US" b="0" baseline="0" dirty="0"/>
              <a:t>e can deploy the service either as public facing where a listener is running on the public IP and the backend servers are on the inside.</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b="0" baseline="0" dirty="0"/>
              <a:t>We can also use the same service to load balance within OCI between tiers keeping it entirely private.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2. The other nice feature of the OCI load balancer service is you get a public or a dedicated IP address. You don’t have to worry about getting a CNAME and dealing with that to use this service. The listener listens on the service port on this IP address and it is mapped to the user's OCI tenancy.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3. The load balancers come in 3 sizes, 100Mbps, 400Mbits, and 8Gbits. These sizes are for aggregate throughput.  The nice thing about having this much capacity provisioned is its always available to the user. There is no warm-up period when using these shapes - this aggregate throughput performance is always available.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4. There is a single load balancer for HTTP and TCP. This makes the service easier to use in general.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dirty="0">
              <a:solidFill>
                <a:srgbClr val="000000"/>
              </a:solidFill>
              <a:latin typeface="Arial" pitchFamily="34" charset="0"/>
              <a:ea typeface="+mn-ea"/>
              <a:cs typeface="+mn-cs"/>
            </a:endParaRPr>
          </a:p>
        </p:txBody>
      </p:sp>
      <p:sp>
        <p:nvSpPr>
          <p:cNvPr id="8" name="Slide Image Placeholder 7"/>
          <p:cNvSpPr>
            <a:spLocks noGrp="1" noRot="1" noChangeAspect="1"/>
          </p:cNvSpPr>
          <p:nvPr>
            <p:ph type="sldImg"/>
          </p:nvPr>
        </p:nvSpPr>
        <p:spPr/>
      </p:sp>
      <p:sp>
        <p:nvSpPr>
          <p:cNvPr id="6" name="Footer Placeholder 3"/>
          <p:cNvSpPr>
            <a:spLocks noGrp="1"/>
          </p:cNvSpPr>
          <p:nvPr>
            <p:ph type="ftr" sz="quarter" idx="4"/>
          </p:nvPr>
        </p:nvSpPr>
        <p:spPr>
          <a:xfrm>
            <a:off x="295275" y="8724900"/>
            <a:ext cx="6400800" cy="239713"/>
          </a:xfrm>
        </p:spPr>
        <p:txBody>
          <a:bodyPr/>
          <a:lstStyle/>
          <a:p>
            <a:r>
              <a:rPr lang="fr-FR"/>
              <a:t>Oracle Cloud Infrastructure Fundamentals   8 - </a:t>
            </a:r>
            <a:fld id="{29F7E6CC-A570-4F63-BBD9-BB5D281850CE}" type="slidenum">
              <a:rPr lang="en-US" smtClean="0"/>
              <a:pPr/>
              <a:t>3</a:t>
            </a:fld>
            <a:endParaRPr lang="en-US" dirty="0"/>
          </a:p>
        </p:txBody>
      </p:sp>
    </p:spTree>
    <p:extLst>
      <p:ext uri="{BB962C8B-B14F-4D97-AF65-F5344CB8AC3E}">
        <p14:creationId xmlns:p14="http://schemas.microsoft.com/office/powerpoint/2010/main" val="3112947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493" rtl="0" eaLnBrk="0" fontAlgn="base" latinLnBrk="0" hangingPunct="0">
              <a:lnSpc>
                <a:spcPct val="100000"/>
              </a:lnSpc>
              <a:spcBef>
                <a:spcPts val="533"/>
              </a:spcBef>
              <a:spcAft>
                <a:spcPct val="0"/>
              </a:spcAft>
              <a:buClrTx/>
              <a:buSzPct val="100000"/>
              <a:buFont typeface="Arial" charset="0"/>
              <a:buNone/>
              <a:tabLst/>
              <a:defRPr/>
            </a:pPr>
            <a:r>
              <a:rPr lang="en-US" dirty="0"/>
              <a:t>You can monitor the health, capacity, and performance of your load balancers by using metrics , alarms , and </a:t>
            </a:r>
            <a:r>
              <a:rPr lang="en-US" dirty="0">
                <a:hlinkClick r:id="rId3"/>
              </a:rPr>
              <a:t>notifications</a:t>
            </a:r>
            <a:r>
              <a:rPr lang="en-US" dirty="0"/>
              <a:t>.</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The Load Balancing service metrics help you measure the number and type of connections, and quantity of data managed by your load balancer. You can use metrics data to diagnose and troubleshoot load balancer and client issues. The metrics also help you analyze the HTTP responses returned by the servers in your backend set.</a:t>
            </a:r>
            <a:endParaRPr lang="en-US" dirty="0"/>
          </a:p>
        </p:txBody>
      </p:sp>
      <p:sp>
        <p:nvSpPr>
          <p:cNvPr id="4" name="Footer Placeholder 3"/>
          <p:cNvSpPr>
            <a:spLocks noGrp="1"/>
          </p:cNvSpPr>
          <p:nvPr>
            <p:ph type="ftr" sz="quarter" idx="4"/>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266081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7500" lnSpcReduction="20000"/>
          </a:bodyPr>
          <a:lstStyle/>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dirty="0">
                <a:solidFill>
                  <a:srgbClr val="000000"/>
                </a:solidFill>
                <a:latin typeface="Arial" pitchFamily="34" charset="0"/>
                <a:ea typeface="+mn-ea"/>
                <a:cs typeface="+mn-cs"/>
              </a:rPr>
              <a:t>So</a:t>
            </a:r>
            <a:r>
              <a:rPr lang="en-US" sz="1200" b="0" i="0" kern="1200" baseline="0" dirty="0">
                <a:solidFill>
                  <a:srgbClr val="000000"/>
                </a:solidFill>
                <a:latin typeface="Arial" pitchFamily="34" charset="0"/>
                <a:ea typeface="+mn-ea"/>
                <a:cs typeface="+mn-cs"/>
              </a:rPr>
              <a:t> Oracle Cloud infrastructure Load Balancing Service provides an automated traffic distribution from one entry point into multiple back end servers in your Virtual Cloud Network.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This helps to load balance large amounts of traffic which could overwhelm a single server, it gives a mechanism to scale out an application tier by adding more servers, and also provides the application higher availability so even if one availability domain has an issue, you can still be up and running in other availability domains.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Load Balancer is a regional service </a:t>
            </a:r>
            <a:r>
              <a:rPr lang="mr-IN" sz="1200" b="0" i="0" kern="1200" baseline="0" dirty="0">
                <a:solidFill>
                  <a:srgbClr val="000000"/>
                </a:solidFill>
                <a:latin typeface="Arial" pitchFamily="34" charset="0"/>
                <a:ea typeface="+mn-ea"/>
                <a:cs typeface="+mn-cs"/>
              </a:rPr>
              <a:t>–</a:t>
            </a:r>
            <a:r>
              <a:rPr lang="en-US" sz="1200" b="0" i="0" kern="1200" baseline="0" dirty="0">
                <a:solidFill>
                  <a:srgbClr val="000000"/>
                </a:solidFill>
                <a:latin typeface="Arial" pitchFamily="34" charset="0"/>
                <a:ea typeface="+mn-ea"/>
                <a:cs typeface="+mn-cs"/>
              </a:rPr>
              <a:t> load balancers come in pairs, active and passive, and public load balancers live in 2 separate availability domains providing HA, with no single point of failure.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The OCI load balancer supports TCP and the usual http protocols, as well as  HTTP/2 and </a:t>
            </a:r>
            <a:r>
              <a:rPr lang="en-US" sz="1200" b="0" i="0" kern="1200" baseline="0" dirty="0" err="1">
                <a:solidFill>
                  <a:srgbClr val="000000"/>
                </a:solidFill>
                <a:latin typeface="Arial" pitchFamily="34" charset="0"/>
                <a:ea typeface="+mn-ea"/>
                <a:cs typeface="+mn-cs"/>
              </a:rPr>
              <a:t>websocket</a:t>
            </a:r>
            <a:r>
              <a:rPr lang="en-US" sz="1200" b="0" i="0" kern="1200" baseline="0" dirty="0">
                <a:solidFill>
                  <a:srgbClr val="000000"/>
                </a:solidFill>
                <a:latin typeface="Arial" pitchFamily="34" charset="0"/>
                <a:ea typeface="+mn-ea"/>
                <a:cs typeface="+mn-cs"/>
              </a:rPr>
              <a:t>, supporting things like Data Compression, Server Push, Multiplexing of requests </a:t>
            </a:r>
            <a:r>
              <a:rPr lang="mr-IN" sz="1200" b="0" i="0" kern="1200" baseline="0" dirty="0">
                <a:solidFill>
                  <a:srgbClr val="000000"/>
                </a:solidFill>
                <a:latin typeface="Arial" pitchFamily="34" charset="0"/>
                <a:ea typeface="+mn-ea"/>
                <a:cs typeface="+mn-cs"/>
              </a:rPr>
              <a:t>…</a:t>
            </a:r>
            <a:r>
              <a:rPr lang="en-US" sz="1200" b="0" i="0" kern="1200" baseline="0" dirty="0">
                <a:solidFill>
                  <a:srgbClr val="000000"/>
                </a:solidFill>
                <a:latin typeface="Arial" pitchFamily="34" charset="0"/>
                <a:ea typeface="+mn-ea"/>
                <a:cs typeface="+mn-cs"/>
              </a:rPr>
              <a:t>.. all of these features are supported.</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For security purposes, it supports SSL offloading, SSL termination, SSL end to end and SSL tunneling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Lets talk about the key differentiators for the LB service.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300" b="0" i="0" kern="1200" baseline="0" dirty="0">
                <a:solidFill>
                  <a:srgbClr val="000000"/>
                </a:solidFill>
                <a:latin typeface="Arial" pitchFamily="34" charset="0"/>
                <a:ea typeface="+mn-ea"/>
                <a:cs typeface="+mn-cs"/>
              </a:rPr>
              <a:t>1. </a:t>
            </a:r>
            <a:r>
              <a:rPr lang="en-US" sz="1200" b="0" i="0" kern="1200" baseline="0" dirty="0">
                <a:solidFill>
                  <a:srgbClr val="000000"/>
                </a:solidFill>
                <a:latin typeface="Arial" pitchFamily="34" charset="0"/>
                <a:ea typeface="+mn-ea"/>
                <a:cs typeface="+mn-cs"/>
              </a:rPr>
              <a:t>W</a:t>
            </a:r>
            <a:r>
              <a:rPr lang="en-US" b="0" baseline="0" dirty="0"/>
              <a:t>e can deploy the service either as public facing where a listener is running on the public IP and the backend servers are on the inside.</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b="0" baseline="0" dirty="0"/>
              <a:t>We can also use the same service to load balance within OCI between tiers keeping it entirely private.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2. The other nice feature of the OCI load balancer service is you get a public or a dedicated IP address. You don’t have to worry about getting a CNAME and dealing with that to use this service. The listener listens on the service port on this IP address and it is mapped to the user's OCI tenancy.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3. The load balancers come in 3 sizes, 100Mbps, 400Mbits, and 8Gbits. These sizes are for aggregate throughput.  The nice thing about having this much capacity provisioned is its always available to the user. There is no warm-up period when using these shapes - this aggregate throughput performance is always available.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r>
              <a:rPr lang="en-US" sz="1200" b="0" i="0" kern="1200" baseline="0" dirty="0">
                <a:solidFill>
                  <a:srgbClr val="000000"/>
                </a:solidFill>
                <a:latin typeface="Arial" pitchFamily="34" charset="0"/>
                <a:ea typeface="+mn-ea"/>
                <a:cs typeface="+mn-cs"/>
              </a:rPr>
              <a:t>4. There is a single load balancer for HTTP and TCP. This makes the service easier to use in general. </a:t>
            </a: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baseline="0" dirty="0">
              <a:solidFill>
                <a:srgbClr val="000000"/>
              </a:solidFill>
              <a:latin typeface="Arial" pitchFamily="34" charset="0"/>
              <a:ea typeface="+mn-ea"/>
              <a:cs typeface="+mn-cs"/>
            </a:endParaRPr>
          </a:p>
          <a:p>
            <a:pPr marL="0" marR="0" lvl="0" indent="0" algn="l" defTabSz="609493" rtl="0" eaLnBrk="0" fontAlgn="base" latinLnBrk="0" hangingPunct="0">
              <a:lnSpc>
                <a:spcPct val="100000"/>
              </a:lnSpc>
              <a:spcBef>
                <a:spcPts val="533"/>
              </a:spcBef>
              <a:spcAft>
                <a:spcPct val="0"/>
              </a:spcAft>
              <a:buClrTx/>
              <a:buSzPct val="100000"/>
              <a:buFont typeface="Times New Roman" pitchFamily="18" charset="0"/>
              <a:buNone/>
              <a:tabLst/>
              <a:defRPr/>
            </a:pPr>
            <a:endParaRPr lang="en-US" sz="1200" b="0" i="0" kern="1200" dirty="0">
              <a:solidFill>
                <a:srgbClr val="000000"/>
              </a:solidFill>
              <a:latin typeface="Arial" pitchFamily="34" charset="0"/>
              <a:ea typeface="+mn-ea"/>
              <a:cs typeface="+mn-cs"/>
            </a:endParaRPr>
          </a:p>
        </p:txBody>
      </p:sp>
      <p:sp>
        <p:nvSpPr>
          <p:cNvPr id="8" name="Slide Image Placeholder 7"/>
          <p:cNvSpPr>
            <a:spLocks noGrp="1" noRot="1" noChangeAspect="1"/>
          </p:cNvSpPr>
          <p:nvPr>
            <p:ph type="sldImg"/>
          </p:nvPr>
        </p:nvSpPr>
        <p:spPr/>
      </p:sp>
      <p:sp>
        <p:nvSpPr>
          <p:cNvPr id="6" name="Footer Placeholder 3"/>
          <p:cNvSpPr>
            <a:spLocks noGrp="1"/>
          </p:cNvSpPr>
          <p:nvPr>
            <p:ph type="ftr" sz="quarter" idx="4"/>
          </p:nvPr>
        </p:nvSpPr>
        <p:spPr>
          <a:xfrm>
            <a:off x="295275" y="8724900"/>
            <a:ext cx="6400800" cy="239713"/>
          </a:xfrm>
        </p:spPr>
        <p:txBody>
          <a:bodyPr/>
          <a:lstStyle/>
          <a:p>
            <a:r>
              <a:rPr lang="fr-FR"/>
              <a:t>Oracle Cloud Infrastructure Fundamentals   8 - </a:t>
            </a:r>
            <a:fld id="{29F7E6CC-A570-4F63-BBD9-BB5D281850CE}" type="slidenum">
              <a:rPr lang="en-US" smtClean="0"/>
              <a:pPr/>
              <a:t>4</a:t>
            </a:fld>
            <a:endParaRPr lang="en-US" dirty="0"/>
          </a:p>
        </p:txBody>
      </p:sp>
    </p:spTree>
    <p:extLst>
      <p:ext uri="{BB962C8B-B14F-4D97-AF65-F5344CB8AC3E}">
        <p14:creationId xmlns:p14="http://schemas.microsoft.com/office/powerpoint/2010/main" val="1602337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move forward and discuss how the LB service works. </a:t>
            </a:r>
          </a:p>
          <a:p>
            <a:endParaRPr lang="en-US" b="0" baseline="0" dirty="0"/>
          </a:p>
          <a:p>
            <a:r>
              <a:rPr lang="en-US" b="0" baseline="0" dirty="0"/>
              <a:t>There are two kinds of LBs, a Public LB and a private LB. Lets first talk about the Public LB.</a:t>
            </a:r>
          </a:p>
          <a:p>
            <a:endParaRPr lang="en-US" b="0" baseline="0" dirty="0"/>
          </a:p>
          <a:p>
            <a:r>
              <a:rPr lang="en-US" b="0" baseline="0" dirty="0"/>
              <a:t>When you create a Public LB you select two ADs for the LB to reside in, in this case this LB lives in AD1 and AD2. Because OCI is going to create two copies of the LB to make the service highly available, you need to have two subnets (its subnet 1 and subnet 2). After creation, The Public load balancer sits at the edge of a VCN. </a:t>
            </a:r>
          </a:p>
          <a:p>
            <a:endParaRPr lang="en-US" b="0" baseline="0" dirty="0"/>
          </a:p>
          <a:p>
            <a:r>
              <a:rPr lang="en-US" b="0" baseline="0" dirty="0"/>
              <a:t>What happens next is there is a primary load balancer selected automatically to hold the public IP, and a secondary load balancer in an active/standby configuration. This is completely invisible to the user, there is no requirement or capability to designate primary or secondary LB. Next we have a listener. This is the public IP address and the service ports that are opened up to sit between the internet and your backend servers. </a:t>
            </a:r>
          </a:p>
          <a:p>
            <a:endParaRPr lang="en-US" b="0" baseline="0" dirty="0"/>
          </a:p>
          <a:p>
            <a:r>
              <a:rPr lang="en-US" b="0" baseline="0" dirty="0"/>
              <a:t>In case one of the ADs goes down, the listener will failover  to the other availability domain automatically and where we see a dotted line up at the top will be the new path for the traffic. </a:t>
            </a:r>
          </a:p>
          <a:p>
            <a:endParaRPr lang="en-US" b="0" baseline="0" dirty="0"/>
          </a:p>
          <a:p>
            <a:r>
              <a:rPr lang="en-US" b="0" baseline="0" dirty="0"/>
              <a:t>This HA is built in, the user doesn’t have to manage that HA. Remember there is no way or reason to change which LB is acting as the primary load balancer. It is all managed by the service itself.</a:t>
            </a:r>
          </a:p>
          <a:p>
            <a:endParaRPr lang="en-US" b="0" baseline="0" dirty="0"/>
          </a:p>
          <a:p>
            <a:r>
              <a:rPr lang="en-US" b="0" baseline="0" dirty="0"/>
              <a:t>The second type of load balancer is a private LB. </a:t>
            </a:r>
          </a:p>
          <a:p>
            <a:endParaRPr lang="en-US" b="0" baseline="0" dirty="0"/>
          </a:p>
          <a:p>
            <a:r>
              <a:rPr lang="en-US" b="0" baseline="0" dirty="0"/>
              <a:t>For private load balancer the implementation is a bit different. Two copies of the load balancer go into a single subnet into a single AD. So it doesn't give you HA in case of the AD outage. However other than this, all other capabilities are the same. </a:t>
            </a:r>
          </a:p>
          <a:p>
            <a:endParaRPr lang="en-US" b="0" baseline="0"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141726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move forward and discuss how the LB service works. </a:t>
            </a:r>
          </a:p>
          <a:p>
            <a:endParaRPr lang="en-US" b="0" baseline="0" dirty="0"/>
          </a:p>
          <a:p>
            <a:r>
              <a:rPr lang="en-US" b="0" baseline="0" dirty="0"/>
              <a:t>There are two kinds of LBs, a Public LB and a private LB. Lets first talk about the Public LB.</a:t>
            </a:r>
          </a:p>
          <a:p>
            <a:endParaRPr lang="en-US" b="0" baseline="0" dirty="0"/>
          </a:p>
          <a:p>
            <a:r>
              <a:rPr lang="en-US" b="0" baseline="0" dirty="0"/>
              <a:t>When you create a Public LB you select two ADs for the LB to reside in, in this case this LB lives in AD1 and AD2. Because OCI is going to create two copies of the LB to make the service highly available, you need to have two subnets (its subnet 1 and subnet 2). After creation, The Public load balancer sits at the edge of a VCN. </a:t>
            </a:r>
          </a:p>
          <a:p>
            <a:endParaRPr lang="en-US" b="0" baseline="0" dirty="0"/>
          </a:p>
          <a:p>
            <a:r>
              <a:rPr lang="en-US" b="0" baseline="0" dirty="0"/>
              <a:t>What happens next is there is a primary load balancer selected automatically to hold the public IP, and a secondary load balancer in an active/standby configuration. This is completely invisible to the user, there is no requirement or capability to designate primary or secondary LB. Next we have a listener. This is the public IP address and the service ports that are opened up to sit between the internet and your backend servers. </a:t>
            </a:r>
          </a:p>
          <a:p>
            <a:endParaRPr lang="en-US" b="0" baseline="0" dirty="0"/>
          </a:p>
          <a:p>
            <a:r>
              <a:rPr lang="en-US" b="0" baseline="0" dirty="0"/>
              <a:t>In case one of the ADs goes down, the listener will failover  to the other availability domain automatically and where we see a dotted line up at the top will be the new path for the traffic. </a:t>
            </a:r>
          </a:p>
          <a:p>
            <a:endParaRPr lang="en-US" b="0" baseline="0" dirty="0"/>
          </a:p>
          <a:p>
            <a:r>
              <a:rPr lang="en-US" b="0" baseline="0" dirty="0"/>
              <a:t>This HA is built in, the user doesn’t have to manage that HA. Remember there is no way or reason to change which LB is acting as the primary load balancer. It is all managed by the service itself.</a:t>
            </a:r>
          </a:p>
          <a:p>
            <a:endParaRPr lang="en-US" b="0" baseline="0" dirty="0"/>
          </a:p>
          <a:p>
            <a:r>
              <a:rPr lang="en-US" b="0" baseline="0" dirty="0"/>
              <a:t>The second type of load balancer is a private LB. </a:t>
            </a:r>
          </a:p>
          <a:p>
            <a:endParaRPr lang="en-US" b="0" baseline="0" dirty="0"/>
          </a:p>
          <a:p>
            <a:r>
              <a:rPr lang="en-US" b="0" baseline="0" dirty="0"/>
              <a:t>For private load balancer the implementation is a bit different. Two copies of the load balancer go into a single subnet into a single AD. So it doesn't give you HA in case of the AD outage. However other than this, all other capabilities are the same. </a:t>
            </a:r>
          </a:p>
          <a:p>
            <a:endParaRPr lang="en-US" b="0" baseline="0"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199698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move forward and discuss how the LB service works. </a:t>
            </a:r>
          </a:p>
          <a:p>
            <a:endParaRPr lang="en-US" b="0" baseline="0" dirty="0"/>
          </a:p>
          <a:p>
            <a:r>
              <a:rPr lang="en-US" b="0" baseline="0" dirty="0"/>
              <a:t>There are two kinds of LBs, a Public LB and a private LB. Lets first talk about the Public LB.</a:t>
            </a:r>
          </a:p>
          <a:p>
            <a:endParaRPr lang="en-US" b="0" baseline="0" dirty="0"/>
          </a:p>
          <a:p>
            <a:r>
              <a:rPr lang="en-US" b="0" baseline="0" dirty="0"/>
              <a:t>When you create a Public LB you select two ADs for the LB to reside in, in this case this LB lives in AD1 and AD2. Because OCI is going to create two copies of the LB to make the service highly available, you need to have two subnets (its subnet 1 and subnet 2). After creation, The Public load balancer sits at the edge of a VCN. </a:t>
            </a:r>
          </a:p>
          <a:p>
            <a:endParaRPr lang="en-US" b="0" baseline="0" dirty="0"/>
          </a:p>
          <a:p>
            <a:r>
              <a:rPr lang="en-US" b="0" baseline="0" dirty="0"/>
              <a:t>What happens next is there is a primary load balancer selected automatically to hold the public IP, and a secondary load balancer in an active/standby configuration. This is completely invisible to the user, there is no requirement or capability to designate primary or secondary LB. Next we have a listener. This is the public IP address and the service ports that are opened up to sit between the internet and your backend servers. </a:t>
            </a:r>
          </a:p>
          <a:p>
            <a:endParaRPr lang="en-US" b="0" baseline="0" dirty="0"/>
          </a:p>
          <a:p>
            <a:r>
              <a:rPr lang="en-US" b="0" baseline="0" dirty="0"/>
              <a:t>In case one of the ADs goes down, the listener will failover  to the other availability domain automatically and where we see a dotted line up at the top will be the new path for the traffic. </a:t>
            </a:r>
          </a:p>
          <a:p>
            <a:endParaRPr lang="en-US" b="0" baseline="0" dirty="0"/>
          </a:p>
          <a:p>
            <a:r>
              <a:rPr lang="en-US" b="0" baseline="0" dirty="0"/>
              <a:t>This HA is built in, the user doesn’t have to manage that HA. Remember there is no way or reason to change which LB is acting as the primary load balancer. It is all managed by the service itself.</a:t>
            </a:r>
          </a:p>
          <a:p>
            <a:endParaRPr lang="en-US" b="0" baseline="0" dirty="0"/>
          </a:p>
          <a:p>
            <a:r>
              <a:rPr lang="en-US" b="0" baseline="0" dirty="0"/>
              <a:t>The second type of load balancer is a private LB. </a:t>
            </a:r>
          </a:p>
          <a:p>
            <a:endParaRPr lang="en-US" b="0" baseline="0" dirty="0"/>
          </a:p>
          <a:p>
            <a:r>
              <a:rPr lang="en-US" b="0" baseline="0" dirty="0"/>
              <a:t>For private load balancer the implementation is a bit different. Two copies of the load balancer go into a single subnet into a single AD. So it doesn't give you HA in case of the AD outage. However other than this, all other capabilities are the same. </a:t>
            </a:r>
          </a:p>
          <a:p>
            <a:endParaRPr lang="en-US" b="0" baseline="0"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038782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Lets move forward and discuss how the LB service works. </a:t>
            </a:r>
          </a:p>
          <a:p>
            <a:endParaRPr lang="en-US" b="0" baseline="0" dirty="0"/>
          </a:p>
          <a:p>
            <a:r>
              <a:rPr lang="en-US" b="0" baseline="0" dirty="0"/>
              <a:t>There are two kinds of LBs, a Public LB and a private LB. Lets first talk about the Public LB.</a:t>
            </a:r>
          </a:p>
          <a:p>
            <a:endParaRPr lang="en-US" b="0" baseline="0" dirty="0"/>
          </a:p>
          <a:p>
            <a:r>
              <a:rPr lang="en-US" b="0" baseline="0" dirty="0"/>
              <a:t>When you create a Public LB you select two ADs for the LB to reside in, in this case this LB lives in AD1 and AD2. Because OCI is going to create two copies of the LB to make the service highly available, you need to have two subnets (its subnet 1 and subnet 2). After creation, The Public load balancer sits at the edge of a VCN. </a:t>
            </a:r>
          </a:p>
          <a:p>
            <a:endParaRPr lang="en-US" b="0" baseline="0" dirty="0"/>
          </a:p>
          <a:p>
            <a:r>
              <a:rPr lang="en-US" b="0" baseline="0" dirty="0"/>
              <a:t>What happens next is there is a primary load balancer selected automatically to hold the public IP, and a secondary load balancer in an active/standby configuration. This is completely invisible to the user, there is no requirement or capability to designate primary or secondary LB. Next we have a listener. This is the public IP address and the service ports that are opened up to sit between the internet and your backend servers. </a:t>
            </a:r>
          </a:p>
          <a:p>
            <a:endParaRPr lang="en-US" b="0" baseline="0" dirty="0"/>
          </a:p>
          <a:p>
            <a:r>
              <a:rPr lang="en-US" b="0" baseline="0" dirty="0"/>
              <a:t>In case one of the ADs goes down, the listener will failover  to the other availability domain automatically and where we see a dotted line up at the top will be the new path for the traffic. </a:t>
            </a:r>
          </a:p>
          <a:p>
            <a:endParaRPr lang="en-US" b="0" baseline="0" dirty="0"/>
          </a:p>
          <a:p>
            <a:r>
              <a:rPr lang="en-US" b="0" baseline="0" dirty="0"/>
              <a:t>This HA is built in, the user doesn’t have to manage that HA. Remember there is no way or reason to change which LB is acting as the primary load balancer. It is all managed by the service itself.</a:t>
            </a:r>
          </a:p>
          <a:p>
            <a:endParaRPr lang="en-US" b="0" baseline="0" dirty="0"/>
          </a:p>
          <a:p>
            <a:r>
              <a:rPr lang="en-US" b="0" baseline="0" dirty="0"/>
              <a:t>The second type of load balancer is a private LB. </a:t>
            </a:r>
          </a:p>
          <a:p>
            <a:endParaRPr lang="en-US" b="0" baseline="0" dirty="0"/>
          </a:p>
          <a:p>
            <a:r>
              <a:rPr lang="en-US" b="0" baseline="0" dirty="0"/>
              <a:t>For private load balancer the implementation is a bit different. Two copies of the load balancer go into a single subnet into a single AD. So it doesn't give you HA in case of the AD outage. However other than this, all other capabilities are the same. </a:t>
            </a:r>
          </a:p>
          <a:p>
            <a:endParaRPr lang="en-US" b="0" baseline="0"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989712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To use SSL with your load balancer, you must </a:t>
            </a:r>
            <a:r>
              <a:rPr lang="en-US" sz="1200" b="0" i="0" u="none" strike="noStrike" kern="1200" dirty="0">
                <a:solidFill>
                  <a:schemeClr val="tx1"/>
                </a:solidFill>
                <a:effectLst/>
                <a:latin typeface="Arial" pitchFamily="34" charset="0"/>
                <a:ea typeface="+mn-ea"/>
                <a:cs typeface="+mn-cs"/>
                <a:hlinkClick r:id="rId3"/>
              </a:rPr>
              <a:t>add one or more certificate bundles</a:t>
            </a:r>
            <a:r>
              <a:rPr lang="en-US" sz="1200" b="0" i="0" kern="1200" dirty="0">
                <a:solidFill>
                  <a:schemeClr val="tx1"/>
                </a:solidFill>
                <a:effectLst/>
                <a:latin typeface="Arial" pitchFamily="34" charset="0"/>
                <a:ea typeface="+mn-ea"/>
                <a:cs typeface="+mn-cs"/>
              </a:rPr>
              <a:t> to your system. The certificate bundle you upload includes the public certificate, the corresponding private key, and any associated Certificate Authority (CA) certificates. For the easiest workflow, upload the certificate bundles you want to use </a:t>
            </a:r>
            <a:r>
              <a:rPr lang="en-US" sz="1200" b="0" i="1" kern="1200" dirty="0">
                <a:solidFill>
                  <a:schemeClr val="tx1"/>
                </a:solidFill>
                <a:effectLst/>
                <a:latin typeface="Arial" pitchFamily="34" charset="0"/>
                <a:ea typeface="+mn-ea"/>
                <a:cs typeface="+mn-cs"/>
              </a:rPr>
              <a:t>before</a:t>
            </a:r>
            <a:r>
              <a:rPr lang="en-US" sz="1200" b="0" i="0" kern="1200" dirty="0">
                <a:solidFill>
                  <a:schemeClr val="tx1"/>
                </a:solidFill>
                <a:effectLst/>
                <a:latin typeface="Arial" pitchFamily="34" charset="0"/>
                <a:ea typeface="+mn-ea"/>
                <a:cs typeface="+mn-cs"/>
              </a:rPr>
              <a:t> you create the listeners or backend sets you want to associate them with.</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The Load Balancing service does not generate SSL certificates. It can only import an existing certificate that you already own. The certificate can be one issued by a vendor, such as Verisign or </a:t>
            </a:r>
            <a:r>
              <a:rPr lang="en-US" sz="1200" b="0" i="0" kern="1200" dirty="0" err="1">
                <a:solidFill>
                  <a:schemeClr val="tx1"/>
                </a:solidFill>
                <a:effectLst/>
                <a:latin typeface="Arial" pitchFamily="34" charset="0"/>
                <a:ea typeface="+mn-ea"/>
                <a:cs typeface="+mn-cs"/>
              </a:rPr>
              <a:t>GoDaddy</a:t>
            </a:r>
            <a:r>
              <a:rPr lang="en-US" sz="1200" b="0" i="0" kern="1200" dirty="0">
                <a:solidFill>
                  <a:schemeClr val="tx1"/>
                </a:solidFill>
                <a:effectLst/>
                <a:latin typeface="Arial" pitchFamily="34" charset="0"/>
                <a:ea typeface="+mn-ea"/>
                <a:cs typeface="+mn-cs"/>
              </a:rPr>
              <a:t>. You can also use a self-signed certificate that you generate with an open source tool, such as </a:t>
            </a:r>
            <a:r>
              <a:rPr lang="en-US" sz="1200" b="0" i="0" u="sng" kern="1200" dirty="0">
                <a:solidFill>
                  <a:schemeClr val="tx1"/>
                </a:solidFill>
                <a:effectLst/>
                <a:latin typeface="Arial" pitchFamily="34" charset="0"/>
                <a:ea typeface="+mn-ea"/>
                <a:cs typeface="+mn-cs"/>
                <a:hlinkClick r:id="rId4"/>
              </a:rPr>
              <a:t>OpenSSL</a:t>
            </a:r>
            <a:r>
              <a:rPr lang="en-US" sz="1200" b="0" i="0" kern="1200" dirty="0">
                <a:solidFill>
                  <a:schemeClr val="tx1"/>
                </a:solidFill>
                <a:effectLst/>
                <a:latin typeface="Arial" pitchFamily="34" charset="0"/>
                <a:ea typeface="+mn-ea"/>
                <a:cs typeface="+mn-cs"/>
              </a:rPr>
              <a:t> or </a:t>
            </a:r>
            <a:r>
              <a:rPr lang="en-US" sz="1200" b="0" i="0" u="sng" kern="1200" dirty="0">
                <a:solidFill>
                  <a:schemeClr val="tx1"/>
                </a:solidFill>
                <a:effectLst/>
                <a:latin typeface="Arial" pitchFamily="34" charset="0"/>
                <a:ea typeface="+mn-ea"/>
                <a:cs typeface="+mn-cs"/>
                <a:hlinkClick r:id="rId5"/>
              </a:rPr>
              <a:t>Let's Encrypt</a:t>
            </a:r>
            <a:r>
              <a:rPr lang="en-US" sz="1200" b="0" i="0" kern="1200" dirty="0">
                <a:solidFill>
                  <a:schemeClr val="tx1"/>
                </a:solidFill>
                <a:effectLst/>
                <a:latin typeface="Arial" pitchFamily="34" charset="0"/>
                <a:ea typeface="+mn-ea"/>
                <a:cs typeface="+mn-cs"/>
              </a:rPr>
              <a:t>. </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 </a:t>
            </a:r>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2063600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1710504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fr-FR"/>
              <a:t>Oracle Cloud Infrastructure Fundamentals   8 - &lt;#&gt;</a:t>
            </a:r>
            <a:endParaRPr lang="en-US" dirty="0"/>
          </a:p>
        </p:txBody>
      </p:sp>
    </p:spTree>
    <p:extLst>
      <p:ext uri="{BB962C8B-B14F-4D97-AF65-F5344CB8AC3E}">
        <p14:creationId xmlns:p14="http://schemas.microsoft.com/office/powerpoint/2010/main" val="698156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5" name="Picture 7" descr="A picture containing container, basket&#10;&#10;Description automatically generated"/>
          <p:cNvPicPr>
            <a:picLocks noChangeAspect="1"/>
          </p:cNvPicPr>
          <p:nvPr/>
        </p:nvPicPr>
        <p:blipFill>
          <a:blip r:embed="rId2">
            <a:extLst>
              <a:ext uri="{28A0092B-C50C-407E-A947-70E740481C1C}">
                <a14:useLocalDpi xmlns:a14="http://schemas.microsoft.com/office/drawing/2010/main" val="0"/>
              </a:ext>
            </a:extLst>
          </a:blip>
          <a:srcRect r="7098"/>
          <a:stretch>
            <a:fillRect/>
          </a:stretch>
        </p:blipFill>
        <p:spPr bwMode="auto">
          <a:xfrm>
            <a:off x="7080250" y="212725"/>
            <a:ext cx="5111750" cy="230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A picture containing music, black&#10;&#10;Description automatically generated"/>
          <p:cNvPicPr>
            <a:picLocks noChangeAspect="1"/>
          </p:cNvPicPr>
          <p:nvPr/>
        </p:nvPicPr>
        <p:blipFill>
          <a:blip r:embed="rId3">
            <a:extLst>
              <a:ext uri="{28A0092B-C50C-407E-A947-70E740481C1C}">
                <a14:useLocalDpi xmlns:a14="http://schemas.microsoft.com/office/drawing/2010/main" val="0"/>
              </a:ext>
            </a:extLst>
          </a:blip>
          <a:srcRect l="35294"/>
          <a:stretch>
            <a:fillRect/>
          </a:stretch>
        </p:blipFill>
        <p:spPr bwMode="auto">
          <a:xfrm>
            <a:off x="9525" y="1125538"/>
            <a:ext cx="2863850"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19A174D-36B9-9A49-AD57-EE666A0CE566}"/>
              </a:ext>
            </a:extLst>
          </p:cNvPr>
          <p:cNvSpPr/>
          <p:nvPr/>
        </p:nvSpPr>
        <p:spPr>
          <a:xfrm>
            <a:off x="10418763" y="5037138"/>
            <a:ext cx="260350" cy="52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CEEBAD0F-FE4F-2F4E-95EB-338C4059E78B}"/>
              </a:ext>
            </a:extLst>
          </p:cNvPr>
          <p:cNvSpPr/>
          <p:nvPr/>
        </p:nvSpPr>
        <p:spPr>
          <a:xfrm>
            <a:off x="11503025" y="5645150"/>
            <a:ext cx="100013"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53E01AE0-191D-0D4F-8D04-33B0884AFE47}"/>
              </a:ext>
            </a:extLst>
          </p:cNvPr>
          <p:cNvSpPr/>
          <p:nvPr/>
        </p:nvSpPr>
        <p:spPr>
          <a:xfrm>
            <a:off x="11007725" y="4791075"/>
            <a:ext cx="644525" cy="571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E5070C1B-C4CA-9C4C-BBFD-7F9898CE084C}"/>
              </a:ext>
            </a:extLst>
          </p:cNvPr>
          <p:cNvSpPr/>
          <p:nvPr/>
        </p:nvSpPr>
        <p:spPr>
          <a:xfrm>
            <a:off x="10809288" y="5037138"/>
            <a:ext cx="101600" cy="523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5226D1F-36E2-FB4B-94C3-CBD02190671F}"/>
              </a:ext>
            </a:extLst>
          </p:cNvPr>
          <p:cNvSpPr/>
          <p:nvPr/>
        </p:nvSpPr>
        <p:spPr>
          <a:xfrm>
            <a:off x="11509375" y="56467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DD9CD23F-B20E-499B-9C1E-B99F1B32803A}"/>
              </a:ext>
            </a:extLst>
          </p:cNvPr>
          <p:cNvSpPr/>
          <p:nvPr/>
        </p:nvSpPr>
        <p:spPr>
          <a:xfrm>
            <a:off x="11356975" y="54943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3"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5050" y="835025"/>
            <a:ext cx="1325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a:t>Edit Master text styles</a:t>
            </a:r>
          </a:p>
          <a:p>
            <a:pPr lvl="1"/>
            <a:r>
              <a:rPr lang="en-US"/>
              <a:t>Second level</a:t>
            </a: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15"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lvl1pPr>
              <a:defRPr/>
            </a:lvl1pPr>
          </a:lstStyle>
          <a:p>
            <a:pPr>
              <a:defRPr/>
            </a:pPr>
            <a:r>
              <a:rPr lang="en-US" dirty="0"/>
              <a:t>© 2019 Oracle</a:t>
            </a:r>
          </a:p>
        </p:txBody>
      </p:sp>
      <p:sp>
        <p:nvSpPr>
          <p:cNvPr id="16"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lvl1pPr>
              <a:defRPr/>
            </a:lvl1pPr>
          </a:lstStyle>
          <a:p>
            <a:pPr>
              <a:defRPr/>
            </a:pPr>
            <a:fld id="{7886DBC2-9CF4-4727-A475-5054A8DA8145}" type="slidenum">
              <a:rPr lang="en-US"/>
              <a:pPr>
                <a:defRPr/>
              </a:pPr>
              <a:t>‹Nº›</a:t>
            </a:fld>
            <a:endParaRPr lang="en-US" dirty="0"/>
          </a:p>
        </p:txBody>
      </p:sp>
    </p:spTree>
    <p:extLst>
      <p:ext uri="{BB962C8B-B14F-4D97-AF65-F5344CB8AC3E}">
        <p14:creationId xmlns:p14="http://schemas.microsoft.com/office/powerpoint/2010/main" val="2477497009"/>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p:txBody>
      </p:sp>
      <p:sp>
        <p:nvSpPr>
          <p:cNvPr id="11"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lvl1pPr>
              <a:defRPr/>
            </a:lvl1pPr>
          </a:lstStyle>
          <a:p>
            <a:pPr>
              <a:defRPr/>
            </a:pPr>
            <a:r>
              <a:rPr lang="en-US"/>
              <a:t>Confidential – © 2019 Oracle Internal/Restricted/Highly Restricted</a:t>
            </a:r>
          </a:p>
        </p:txBody>
      </p:sp>
      <p:sp>
        <p:nvSpPr>
          <p:cNvPr id="12"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lvl1pPr>
              <a:defRPr/>
            </a:lvl1pPr>
          </a:lstStyle>
          <a:p>
            <a:pPr>
              <a:defRPr/>
            </a:pPr>
            <a:fld id="{B0202FE4-1F05-4B2B-9129-77E3130D3CED}" type="slidenum">
              <a:rPr lang="en-US"/>
              <a:pPr>
                <a:defRPr/>
              </a:pPr>
              <a:t>‹Nº›</a:t>
            </a:fld>
            <a:endParaRPr lang="en-US" dirty="0"/>
          </a:p>
        </p:txBody>
      </p:sp>
    </p:spTree>
    <p:extLst>
      <p:ext uri="{BB962C8B-B14F-4D97-AF65-F5344CB8AC3E}">
        <p14:creationId xmlns:p14="http://schemas.microsoft.com/office/powerpoint/2010/main" val="6255199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pic>
        <p:nvPicPr>
          <p:cNvPr id="4" name="Picture 7"/>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a:t>Edit Master text styles</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pPr lvl="0"/>
            <a:r>
              <a:rPr lang="en-US"/>
              <a:t>Edit Master text styles</a:t>
            </a:r>
          </a:p>
        </p:txBody>
      </p:sp>
      <p:sp>
        <p:nvSpPr>
          <p:cNvPr id="6"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lvl1pPr>
              <a:defRPr/>
            </a:lvl1pPr>
          </a:lstStyle>
          <a:p>
            <a:pPr>
              <a:defRPr/>
            </a:pPr>
            <a:r>
              <a:rPr lang="en-US"/>
              <a:t>Confidential – © 2019 Oracle Internal/Restricted/Highly Restricted</a:t>
            </a:r>
          </a:p>
        </p:txBody>
      </p:sp>
      <p:sp>
        <p:nvSpPr>
          <p:cNvPr id="7"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lvl1pPr>
              <a:defRPr/>
            </a:lvl1pPr>
          </a:lstStyle>
          <a:p>
            <a:pPr>
              <a:defRPr/>
            </a:pPr>
            <a:fld id="{85178307-64AC-4BB0-BE72-9037FE0039AD}" type="slidenum">
              <a:rPr lang="en-US"/>
              <a:pPr>
                <a:defRPr/>
              </a:pPr>
              <a:t>‹Nº›</a:t>
            </a:fld>
            <a:endParaRPr lang="en-US" dirty="0"/>
          </a:p>
        </p:txBody>
      </p:sp>
    </p:spTree>
    <p:extLst>
      <p:ext uri="{BB962C8B-B14F-4D97-AF65-F5344CB8AC3E}">
        <p14:creationId xmlns:p14="http://schemas.microsoft.com/office/powerpoint/2010/main" val="2567413178"/>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6" name="Picture 7" descr="A picture containing building, clothing&#10;&#10;Description automatically genera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0"/>
            <a:ext cx="6096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CECAD913-B3D1-D145-A54B-58496F5971A5}"/>
              </a:ext>
            </a:extLst>
          </p:cNvPr>
          <p:cNvSpPr/>
          <p:nvPr/>
        </p:nvSpPr>
        <p:spPr>
          <a:xfrm>
            <a:off x="768350" y="4829175"/>
            <a:ext cx="311150" cy="36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rtlCol="0">
            <a:noAutofit/>
          </a:bodyPr>
          <a:lstStyle/>
          <a:p>
            <a:pPr lvl="0"/>
            <a:r>
              <a:rPr lang="en-US" noProof="0"/>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a:t>Edit Master text styles</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Edit Master text styles</a:t>
            </a:r>
          </a:p>
        </p:txBody>
      </p:sp>
      <p:sp>
        <p:nvSpPr>
          <p:cNvPr id="9"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lvl1pPr>
              <a:defRPr/>
            </a:lvl1pPr>
          </a:lstStyle>
          <a:p>
            <a:pPr>
              <a:defRPr/>
            </a:pPr>
            <a:r>
              <a:rPr lang="en-US"/>
              <a:t>Confidential – © 2019 Oracle Internal/Restricted/Highly Restricted</a:t>
            </a:r>
          </a:p>
        </p:txBody>
      </p:sp>
      <p:sp>
        <p:nvSpPr>
          <p:cNvPr id="10"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lvl1pPr>
              <a:defRPr/>
            </a:lvl1pPr>
          </a:lstStyle>
          <a:p>
            <a:pPr>
              <a:defRPr/>
            </a:pPr>
            <a:fld id="{1185142A-BB65-4072-BDCF-3FC0E3924588}" type="slidenum">
              <a:rPr lang="en-US"/>
              <a:pPr>
                <a:defRPr/>
              </a:pPr>
              <a:t>‹Nº›</a:t>
            </a:fld>
            <a:endParaRPr lang="en-US" dirty="0"/>
          </a:p>
        </p:txBody>
      </p:sp>
    </p:spTree>
    <p:extLst>
      <p:ext uri="{BB962C8B-B14F-4D97-AF65-F5344CB8AC3E}">
        <p14:creationId xmlns:p14="http://schemas.microsoft.com/office/powerpoint/2010/main" val="3517408824"/>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85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2301" y="1242485"/>
            <a:ext cx="10947400" cy="1831606"/>
          </a:xfrm>
        </p:spPr>
        <p:txBody>
          <a:bodyPr/>
          <a:lstStyle>
            <a:lvl1pPr>
              <a:spcBef>
                <a:spcPts val="900"/>
              </a:spcBef>
              <a:defRPr/>
            </a:lvl1pPr>
            <a:lvl2pPr>
              <a:spcBef>
                <a:spcPts val="900"/>
              </a:spcBef>
              <a:defRPr/>
            </a:lvl2pPr>
            <a:lvl3pPr marL="1280160" indent="-365760">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ustDataLst>
      <p:tags r:id="rId1"/>
    </p:custDataLst>
    <p:extLst>
      <p:ext uri="{BB962C8B-B14F-4D97-AF65-F5344CB8AC3E}">
        <p14:creationId xmlns:p14="http://schemas.microsoft.com/office/powerpoint/2010/main" val="175095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92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4" name="Graphic 1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835025"/>
            <a:ext cx="132556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A picture containing container, basket&#10;&#10;Description automatically generated"/>
          <p:cNvPicPr>
            <a:picLocks noChangeAspect="1"/>
          </p:cNvPicPr>
          <p:nvPr/>
        </p:nvPicPr>
        <p:blipFill>
          <a:blip r:embed="rId3">
            <a:extLst>
              <a:ext uri="{28A0092B-C50C-407E-A947-70E740481C1C}">
                <a14:useLocalDpi xmlns:a14="http://schemas.microsoft.com/office/drawing/2010/main" val="0"/>
              </a:ext>
            </a:extLst>
          </a:blip>
          <a:srcRect r="21133"/>
          <a:stretch>
            <a:fillRect/>
          </a:stretch>
        </p:blipFill>
        <p:spPr bwMode="auto">
          <a:xfrm>
            <a:off x="7262813" y="223838"/>
            <a:ext cx="4929187"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descr="A picture containing music, black&#10;&#10;Description automatically generated"/>
          <p:cNvPicPr>
            <a:picLocks noChangeAspect="1"/>
          </p:cNvPicPr>
          <p:nvPr/>
        </p:nvPicPr>
        <p:blipFill>
          <a:blip r:embed="rId4">
            <a:extLst>
              <a:ext uri="{28A0092B-C50C-407E-A947-70E740481C1C}">
                <a14:useLocalDpi xmlns:a14="http://schemas.microsoft.com/office/drawing/2010/main" val="0"/>
              </a:ext>
            </a:extLst>
          </a:blip>
          <a:srcRect l="14005" b="27844"/>
          <a:stretch>
            <a:fillRect/>
          </a:stretch>
        </p:blipFill>
        <p:spPr bwMode="auto">
          <a:xfrm>
            <a:off x="0" y="5667375"/>
            <a:ext cx="38068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DD9CD23F-B20E-499B-9C1E-B99F1B32803A}"/>
              </a:ext>
            </a:extLst>
          </p:cNvPr>
          <p:cNvSpPr/>
          <p:nvPr/>
        </p:nvSpPr>
        <p:spPr>
          <a:xfrm>
            <a:off x="11356975" y="5494338"/>
            <a:ext cx="101600" cy="53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Edit Master text styles</a:t>
            </a:r>
          </a:p>
        </p:txBody>
      </p:sp>
      <p:sp>
        <p:nvSpPr>
          <p:cNvPr id="9"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lvl1pPr>
              <a:defRPr/>
            </a:lvl1pPr>
          </a:lstStyle>
          <a:p>
            <a:pPr>
              <a:defRPr/>
            </a:pPr>
            <a:r>
              <a:rPr lang="en-US" dirty="0"/>
              <a:t>© 2019 Oracle</a:t>
            </a:r>
          </a:p>
        </p:txBody>
      </p:sp>
      <p:sp>
        <p:nvSpPr>
          <p:cNvPr id="10"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lvl1pPr>
              <a:defRPr/>
            </a:lvl1pPr>
          </a:lstStyle>
          <a:p>
            <a:pPr>
              <a:defRPr/>
            </a:pPr>
            <a:fld id="{E512E067-8BE2-45A0-8DDB-F42273211E6F}" type="slidenum">
              <a:rPr lang="en-US"/>
              <a:pPr>
                <a:defRPr/>
              </a:pPr>
              <a:t>‹Nº›</a:t>
            </a:fld>
            <a:endParaRPr lang="en-US" dirty="0"/>
          </a:p>
        </p:txBody>
      </p:sp>
    </p:spTree>
    <p:extLst>
      <p:ext uri="{BB962C8B-B14F-4D97-AF65-F5344CB8AC3E}">
        <p14:creationId xmlns:p14="http://schemas.microsoft.com/office/powerpoint/2010/main" val="3428706012"/>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lvl1pPr>
              <a:defRPr/>
            </a:lvl1pPr>
          </a:lstStyle>
          <a:p>
            <a:pPr>
              <a:defRPr/>
            </a:pPr>
            <a:r>
              <a:rPr lang="en-US" dirty="0"/>
              <a:t>© 2019 Oracle</a:t>
            </a:r>
          </a:p>
        </p:txBody>
      </p:sp>
      <p:sp>
        <p:nvSpPr>
          <p:cNvPr id="9"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lvl1pPr>
              <a:defRPr/>
            </a:lvl1pPr>
          </a:lstStyle>
          <a:p>
            <a:pPr>
              <a:defRPr/>
            </a:pPr>
            <a:fld id="{BA1E797E-3AC2-4582-A1A5-57655A870182}" type="slidenum">
              <a:rPr lang="en-US"/>
              <a:pPr>
                <a:defRPr/>
              </a:pPr>
              <a:t>‹Nº›</a:t>
            </a:fld>
            <a:endParaRPr lang="en-US" dirty="0"/>
          </a:p>
        </p:txBody>
      </p:sp>
    </p:spTree>
    <p:extLst>
      <p:ext uri="{BB962C8B-B14F-4D97-AF65-F5344CB8AC3E}">
        <p14:creationId xmlns:p14="http://schemas.microsoft.com/office/powerpoint/2010/main" val="396104810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1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565150"/>
            <a:ext cx="58547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p:nvPr>
        </p:nvSpPr>
        <p:spPr>
          <a:xfrm>
            <a:off x="768096" y="783026"/>
            <a:ext cx="10110436" cy="844095"/>
          </a:xfrm>
        </p:spPr>
        <p:txBody>
          <a:bodyPr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a:t>Edit Master text styles</a:t>
            </a: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a:p>
            <a:pPr lvl="1"/>
            <a:r>
              <a:rPr lang="en-US"/>
              <a:t>Second level</a:t>
            </a:r>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6"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lvl1pPr>
              <a:defRPr/>
            </a:lvl1pPr>
          </a:lstStyle>
          <a:p>
            <a:pPr>
              <a:defRPr/>
            </a:pPr>
            <a:r>
              <a:rPr lang="en-US"/>
              <a:t>Confidential – © 2019 Oracle Internal/Restricted/Highly Restricted</a:t>
            </a:r>
          </a:p>
        </p:txBody>
      </p:sp>
      <p:sp>
        <p:nvSpPr>
          <p:cNvPr id="27"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lvl1pPr>
              <a:defRPr/>
            </a:lvl1pPr>
          </a:lstStyle>
          <a:p>
            <a:pPr>
              <a:defRPr/>
            </a:pPr>
            <a:fld id="{00B95695-6BA2-452F-B18D-5D94351D22E2}" type="slidenum">
              <a:rPr lang="en-US"/>
              <a:pPr>
                <a:defRPr/>
              </a:pPr>
              <a:t>‹Nº›</a:t>
            </a:fld>
            <a:endParaRPr lang="en-US" dirty="0"/>
          </a:p>
        </p:txBody>
      </p:sp>
    </p:spTree>
    <p:extLst>
      <p:ext uri="{BB962C8B-B14F-4D97-AF65-F5344CB8AC3E}">
        <p14:creationId xmlns:p14="http://schemas.microsoft.com/office/powerpoint/2010/main" val="425397403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p:nvSpPr>
        <p:spPr>
          <a:xfrm>
            <a:off x="0" y="0"/>
            <a:ext cx="12192000" cy="6858000"/>
          </a:xfrm>
          <a:prstGeom prst="rect">
            <a:avLst/>
          </a:prstGeom>
          <a:blipFill dpi="0" rotWithShape="1">
            <a:blip r:embed="rId2" cstate="email">
              <a:alphaModFix amt="1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554B90B0-B853-6F47-ACDA-C26DB60F0F3D}"/>
              </a:ext>
            </a:extLst>
          </p:cNvPr>
          <p:cNvSpPr txBox="1">
            <a:spLocks/>
          </p:cNvSpPr>
          <p:nvPr/>
        </p:nvSpPr>
        <p:spPr>
          <a:xfrm>
            <a:off x="874713" y="5535613"/>
            <a:ext cx="9983787" cy="720725"/>
          </a:xfrm>
          <a:prstGeom prst="rect">
            <a:avLst/>
          </a:prstGeom>
        </p:spPr>
        <p:txBody>
          <a:bodyPr lIns="0" rIns="0"/>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pPr fontAlgn="auto">
              <a:spcAft>
                <a:spcPts val="0"/>
              </a:spcAft>
              <a:defRPr/>
            </a:pPr>
            <a:endParaRPr b="0" dirty="0"/>
          </a:p>
        </p:txBody>
      </p:sp>
      <p:sp>
        <p:nvSpPr>
          <p:cNvPr id="9" name="Rectangle 8">
            <a:extLst>
              <a:ext uri="{FF2B5EF4-FFF2-40B4-BE49-F238E27FC236}">
                <a16:creationId xmlns:a16="http://schemas.microsoft.com/office/drawing/2014/main" id="{C565B80A-580D-054A-A47B-A7433DB02574}"/>
              </a:ext>
            </a:extLst>
          </p:cNvPr>
          <p:cNvSpPr/>
          <p:nvPr/>
        </p:nvSpPr>
        <p:spPr>
          <a:xfrm>
            <a:off x="768350" y="4829175"/>
            <a:ext cx="311150" cy="365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a:t>Edit Master text styles</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rtlCol="0">
            <a:noAutofit/>
          </a:bodyPr>
          <a:lstStyle/>
          <a:p>
            <a:pPr lvl="0"/>
            <a:r>
              <a:rPr lang="en-US" noProof="0"/>
              <a:t>Click icon to add picture</a:t>
            </a:r>
            <a:endParaRPr lang="en-US" noProof="0" dirty="0"/>
          </a:p>
        </p:txBody>
      </p:sp>
      <p:sp>
        <p:nvSpPr>
          <p:cNvPr id="11"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lvl1pPr>
              <a:defRPr/>
            </a:lvl1pPr>
          </a:lstStyle>
          <a:p>
            <a:pPr>
              <a:defRPr/>
            </a:pPr>
            <a:r>
              <a:rPr lang="en-US"/>
              <a:t>Confidential – © 2019 Oracle Internal/Restricted/Highly Restricted</a:t>
            </a:r>
          </a:p>
        </p:txBody>
      </p:sp>
      <p:sp>
        <p:nvSpPr>
          <p:cNvPr id="12"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lvl1pPr>
              <a:defRPr/>
            </a:lvl1pPr>
          </a:lstStyle>
          <a:p>
            <a:pPr>
              <a:defRPr/>
            </a:pPr>
            <a:fld id="{219C58FC-F960-459B-B3B1-EA33BA643CDE}" type="slidenum">
              <a:rPr lang="en-US"/>
              <a:pPr>
                <a:defRPr/>
              </a:pPr>
              <a:t>‹Nº›</a:t>
            </a:fld>
            <a:endParaRPr lang="en-US" dirty="0"/>
          </a:p>
        </p:txBody>
      </p:sp>
    </p:spTree>
    <p:extLst>
      <p:ext uri="{BB962C8B-B14F-4D97-AF65-F5344CB8AC3E}">
        <p14:creationId xmlns:p14="http://schemas.microsoft.com/office/powerpoint/2010/main" val="169226978"/>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7"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lvl1pPr>
              <a:defRPr/>
            </a:lvl1pPr>
          </a:lstStyle>
          <a:p>
            <a:pPr>
              <a:defRPr/>
            </a:pPr>
            <a:r>
              <a:rPr lang="en-US"/>
              <a:t>Confidential – © 2019 Oracle Internal/Restricted/Highly Restricted</a:t>
            </a:r>
          </a:p>
        </p:txBody>
      </p:sp>
      <p:sp>
        <p:nvSpPr>
          <p:cNvPr id="8"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lvl1pPr>
              <a:defRPr/>
            </a:lvl1pPr>
          </a:lstStyle>
          <a:p>
            <a:pPr>
              <a:defRPr/>
            </a:pPr>
            <a:fld id="{4101A51E-3D55-4352-B448-79A3FCE6B961}" type="slidenum">
              <a:rPr lang="en-US"/>
              <a:pPr>
                <a:defRPr/>
              </a:pPr>
              <a:t>‹Nº›</a:t>
            </a:fld>
            <a:endParaRPr lang="en-US" dirty="0"/>
          </a:p>
        </p:txBody>
      </p:sp>
    </p:spTree>
    <p:extLst>
      <p:ext uri="{BB962C8B-B14F-4D97-AF65-F5344CB8AC3E}">
        <p14:creationId xmlns:p14="http://schemas.microsoft.com/office/powerpoint/2010/main" val="204817976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4"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07B599F-269A-4E45-BB4E-31A49D2385EB}"/>
              </a:ext>
            </a:extLst>
          </p:cNvPr>
          <p:cNvSpPr>
            <a:spLocks noGrp="1"/>
          </p:cNvSpPr>
          <p:nvPr>
            <p:ph type="title"/>
          </p:nvPr>
        </p:nvSpPr>
        <p:spPr>
          <a:xfrm>
            <a:off x="768096" y="783026"/>
            <a:ext cx="9887834"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8"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lvl1pPr>
              <a:defRPr/>
            </a:lvl1pPr>
          </a:lstStyle>
          <a:p>
            <a:pPr>
              <a:defRPr/>
            </a:pPr>
            <a:r>
              <a:rPr lang="en-US"/>
              <a:t>Confidential – © 2019 Oracle Internal/Restricted/Highly Restricted</a:t>
            </a:r>
          </a:p>
        </p:txBody>
      </p:sp>
      <p:sp>
        <p:nvSpPr>
          <p:cNvPr id="9"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lvl1pPr>
              <a:defRPr/>
            </a:lvl1pPr>
          </a:lstStyle>
          <a:p>
            <a:pPr>
              <a:defRPr/>
            </a:pPr>
            <a:fld id="{C830E5FD-6648-4DD4-8A7D-9074872BAC2D}" type="slidenum">
              <a:rPr lang="en-US"/>
              <a:pPr>
                <a:defRPr/>
              </a:pPr>
              <a:t>‹Nº›</a:t>
            </a:fld>
            <a:endParaRPr lang="en-US" dirty="0"/>
          </a:p>
        </p:txBody>
      </p:sp>
    </p:spTree>
    <p:extLst>
      <p:ext uri="{BB962C8B-B14F-4D97-AF65-F5344CB8AC3E}">
        <p14:creationId xmlns:p14="http://schemas.microsoft.com/office/powerpoint/2010/main" val="3574345964"/>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5"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lvl1pPr>
              <a:defRPr/>
            </a:lvl1pPr>
          </a:lstStyle>
          <a:p>
            <a:pPr>
              <a:defRPr/>
            </a:pPr>
            <a:r>
              <a:rPr lang="en-US"/>
              <a:t>Confidential – © 2019 Oracle Internal/Restricted/Highly Restricted</a:t>
            </a:r>
          </a:p>
        </p:txBody>
      </p:sp>
      <p:sp>
        <p:nvSpPr>
          <p:cNvPr id="10"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lvl1pPr>
              <a:defRPr/>
            </a:lvl1pPr>
          </a:lstStyle>
          <a:p>
            <a:pPr>
              <a:defRPr/>
            </a:pPr>
            <a:fld id="{1480076E-3156-44EA-AEE5-0F1B911837F1}" type="slidenum">
              <a:rPr lang="en-US"/>
              <a:pPr>
                <a:defRPr/>
              </a:pPr>
              <a:t>‹Nº›</a:t>
            </a:fld>
            <a:endParaRPr lang="en-US" dirty="0"/>
          </a:p>
        </p:txBody>
      </p:sp>
    </p:spTree>
    <p:extLst>
      <p:ext uri="{BB962C8B-B14F-4D97-AF65-F5344CB8AC3E}">
        <p14:creationId xmlns:p14="http://schemas.microsoft.com/office/powerpoint/2010/main" val="205311669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6"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7300" y="4508500"/>
            <a:ext cx="58547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B46B041F-833F-AB4C-9680-F86574375A85}"/>
              </a:ext>
            </a:extLst>
          </p:cNvPr>
          <p:cNvSpPr>
            <a:spLocks noGrp="1"/>
          </p:cNvSpPr>
          <p:nvPr>
            <p:ph type="title"/>
          </p:nvPr>
        </p:nvSpPr>
        <p:spPr>
          <a:xfrm>
            <a:off x="768095" y="783026"/>
            <a:ext cx="10210297" cy="844095"/>
          </a:xfrm>
        </p:spPr>
        <p:txBody>
          <a:bodyPr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lvl="0"/>
            <a:r>
              <a:rPr lang="en-US"/>
              <a:t>Click to edit Master title style</a:t>
            </a: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lvl1pPr>
              <a:defRPr/>
            </a:lvl1pPr>
          </a:lstStyle>
          <a:p>
            <a:pPr>
              <a:defRPr/>
            </a:pPr>
            <a:r>
              <a:rPr lang="en-US"/>
              <a:t>Confidential – © 2019 Oracle Internal/Restricted/Highly Restricted</a:t>
            </a:r>
          </a:p>
        </p:txBody>
      </p:sp>
      <p:sp>
        <p:nvSpPr>
          <p:cNvPr id="1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lvl1pPr>
              <a:defRPr/>
            </a:lvl1pPr>
          </a:lstStyle>
          <a:p>
            <a:pPr>
              <a:defRPr/>
            </a:pPr>
            <a:fld id="{7506188D-3B86-464B-A6A5-4C9DA9350F17}" type="slidenum">
              <a:rPr lang="en-US"/>
              <a:pPr>
                <a:defRPr/>
              </a:pPr>
              <a:t>‹Nº›</a:t>
            </a:fld>
            <a:endParaRPr lang="en-US" dirty="0"/>
          </a:p>
        </p:txBody>
      </p:sp>
    </p:spTree>
    <p:extLst>
      <p:ext uri="{BB962C8B-B14F-4D97-AF65-F5344CB8AC3E}">
        <p14:creationId xmlns:p14="http://schemas.microsoft.com/office/powerpoint/2010/main" val="188777637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p>
            <a:pPr lvl="0"/>
            <a:r>
              <a:rPr lang="en-US" altLang="en-US"/>
              <a:t>Headline</a:t>
            </a:r>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pic>
        <p:nvPicPr>
          <p:cNvPr id="1028" name="Picture 13"/>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21920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238" y="6356350"/>
            <a:ext cx="387350" cy="365125"/>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rgbClr val="8B8078"/>
                </a:solidFill>
                <a:latin typeface="+mn-lt"/>
                <a:cs typeface="Oracle Sans" panose="020B0503020204020204" pitchFamily="34" charset="0"/>
              </a:defRPr>
            </a:lvl1pPr>
          </a:lstStyle>
          <a:p>
            <a:pPr>
              <a:defRPr/>
            </a:pPr>
            <a:fld id="{A43107CE-5F31-4A31-802D-3CF94FE58497}" type="slidenum">
              <a:rPr lang="en-US"/>
              <a:pPr>
                <a:defRPr/>
              </a:pPr>
              <a:t>‹Nº›</a:t>
            </a:fld>
            <a:endParaRPr lang="en-US" dirty="0"/>
          </a:p>
        </p:txBody>
      </p:sp>
      <p:pic>
        <p:nvPicPr>
          <p:cNvPr id="1030" name="Picture 1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437938" y="6356350"/>
            <a:ext cx="5016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4588" y="6356350"/>
            <a:ext cx="4114800" cy="365125"/>
          </a:xfrm>
          <a:prstGeom prst="rect">
            <a:avLst/>
          </a:prstGeom>
        </p:spPr>
        <p:txBody>
          <a:bodyPr vert="horz" lIns="91440" tIns="45720" rIns="91440" bIns="45720" rtlCol="0" anchor="ctr"/>
          <a:lstStyle>
            <a:lvl1pPr algn="l" eaLnBrk="1" fontAlgn="auto" hangingPunct="1">
              <a:spcBef>
                <a:spcPts val="0"/>
              </a:spcBef>
              <a:spcAft>
                <a:spcPts val="0"/>
              </a:spcAft>
              <a:defRPr sz="1000" dirty="0" smtClean="0">
                <a:solidFill>
                  <a:srgbClr val="8B8078"/>
                </a:solidFill>
                <a:latin typeface="+mn-lt"/>
                <a:cs typeface="Oracle Sans" panose="020B0503020204020204" pitchFamily="34" charset="0"/>
              </a:defRPr>
            </a:lvl1pPr>
          </a:lstStyle>
          <a:p>
            <a:pPr>
              <a:defRPr/>
            </a:pPr>
            <a:r>
              <a:rPr lang="en-US"/>
              <a:t>© 2019 Oracle</a:t>
            </a:r>
          </a:p>
        </p:txBody>
      </p:sp>
    </p:spTree>
  </p:cSld>
  <p:clrMap bg1="lt1" tx1="dk1" bg2="lt2" tx2="dk2" accent1="accent1" accent2="accent2" accent3="accent3" accent4="accent4" accent5="accent5" accent6="accent6" hlink="hlink" folHlink="folHlink"/>
  <p:sldLayoutIdLst>
    <p:sldLayoutId id="2147483802"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7" r:id="rId13"/>
    <p:sldLayoutId id="2147483818" r:id="rId14"/>
    <p:sldLayoutId id="2147483819" r:id="rId15"/>
  </p:sldLayoutIdLst>
  <p:transition spd="med">
    <p:fade/>
  </p:transition>
  <p:hf hdr="0" dt="0"/>
  <p:txStyles>
    <p:title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p:titleStyle>
    <p:bodyStyle>
      <a:lvl1pPr algn="l" rtl="0" eaLnBrk="1" fontAlgn="base" hangingPunct="1">
        <a:lnSpc>
          <a:spcPct val="90000"/>
        </a:lnSpc>
        <a:spcBef>
          <a:spcPts val="1000"/>
        </a:spcBef>
        <a:spcAft>
          <a:spcPct val="0"/>
        </a:spcAft>
        <a:buFont typeface="Arial" panose="020B0604020202020204" pitchFamily="34" charset="0"/>
        <a:defRPr sz="28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1pPr>
      <a:lvl2pPr marL="457200" algn="l" rtl="0" eaLnBrk="1" fontAlgn="base" hangingPunct="1">
        <a:lnSpc>
          <a:spcPct val="90000"/>
        </a:lnSpc>
        <a:spcBef>
          <a:spcPts val="500"/>
        </a:spcBef>
        <a:spcAft>
          <a:spcPct val="0"/>
        </a:spcAft>
        <a:buFont typeface="Arial" panose="020B0604020202020204" pitchFamily="34" charset="0"/>
        <a:defRPr sz="24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2pPr>
      <a:lvl3pPr marL="914400" algn="l" rtl="0" eaLnBrk="1" fontAlgn="base" hangingPunct="1">
        <a:lnSpc>
          <a:spcPct val="90000"/>
        </a:lnSpc>
        <a:spcBef>
          <a:spcPts val="500"/>
        </a:spcBef>
        <a:spcAft>
          <a:spcPct val="0"/>
        </a:spcAft>
        <a:buFont typeface="Arial" panose="020B0604020202020204" pitchFamily="34" charset="0"/>
        <a:defRPr sz="2000"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3pPr>
      <a:lvl4pPr marL="13716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4pPr>
      <a:lvl5pPr marL="1828800" algn="l" rtl="0" eaLnBrk="1" fontAlgn="base" hangingPunct="1">
        <a:lnSpc>
          <a:spcPct val="90000"/>
        </a:lnSpc>
        <a:spcBef>
          <a:spcPts val="500"/>
        </a:spcBef>
        <a:spcAft>
          <a:spcPct val="0"/>
        </a:spcAft>
        <a:buFont typeface="Arial" panose="020B0604020202020204" pitchFamily="34" charset="0"/>
        <a:defRPr kern="1200">
          <a:solidFill>
            <a:schemeClr val="tx1"/>
          </a:solidFill>
          <a:latin typeface="Oracle Sans Light" panose="020B0403020204020204" pitchFamily="34" charset="0"/>
          <a:ea typeface="Oracle Sans Light" panose="020B0403020204020204" pitchFamily="34" charset="0"/>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docs.oracle.com/en-us/iaas/Content/Balance/Tasks/managingrulesets.htm#AccessMethodRules" TargetMode="External"/><Relationship Id="rId7" Type="http://schemas.openxmlformats.org/officeDocument/2006/relationships/image" Target="../media/image19.png"/><Relationship Id="rId2" Type="http://schemas.openxmlformats.org/officeDocument/2006/relationships/hyperlink" Target="https://docs.oracle.com/en-us/iaas/Content/Balance/Tasks/managingrulesets.htm#AccessControlRules" TargetMode="External"/><Relationship Id="rId1" Type="http://schemas.openxmlformats.org/officeDocument/2006/relationships/slideLayout" Target="../slideLayouts/slideLayout15.xml"/><Relationship Id="rId6" Type="http://schemas.openxmlformats.org/officeDocument/2006/relationships/hyperlink" Target="https://docs.oracle.com/en-us/iaas/Content/Balance/Tasks/managingrulesets.htm#HTTPHeaderRules" TargetMode="External"/><Relationship Id="rId5" Type="http://schemas.openxmlformats.org/officeDocument/2006/relationships/hyperlink" Target="https://docs.oracle.com/en-us/iaas/Content/Balance/Tasks/managingrulesets.htm#RequestResponsHeaderRules" TargetMode="External"/><Relationship Id="rId4" Type="http://schemas.openxmlformats.org/officeDocument/2006/relationships/hyperlink" Target="https://docs.oracle.com/en-us/iaas/Content/Balance/Tasks/managingrulesets.htm#URLRedirectRul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2"/>
          <p:cNvSpPr>
            <a:spLocks noGrp="1"/>
          </p:cNvSpPr>
          <p:nvPr>
            <p:ph type="title"/>
          </p:nvPr>
        </p:nvSpPr>
        <p:spPr>
          <a:xfrm>
            <a:off x="1050568" y="2641732"/>
            <a:ext cx="10075863" cy="909637"/>
          </a:xfrm>
        </p:spPr>
        <p:txBody>
          <a:bodyPr/>
          <a:lstStyle/>
          <a:p>
            <a:r>
              <a:rPr lang="en-US" altLang="en-US" dirty="0"/>
              <a:t>OCI Load Balancing Service (</a:t>
            </a:r>
            <a:r>
              <a:rPr lang="en-US" altLang="en-US" dirty="0" err="1"/>
              <a:t>LBaaS</a:t>
            </a:r>
            <a:r>
              <a:rPr lang="en-US" altLang="en-US" dirty="0"/>
              <a:t>)</a:t>
            </a:r>
          </a:p>
        </p:txBody>
      </p:sp>
      <p:sp>
        <p:nvSpPr>
          <p:cNvPr id="3" name="Text Placeholder 2">
            <a:extLst>
              <a:ext uri="{FF2B5EF4-FFF2-40B4-BE49-F238E27FC236}">
                <a16:creationId xmlns:a16="http://schemas.microsoft.com/office/drawing/2014/main" id="{C353A7B6-89B9-4D8B-9835-ED509274F66C}"/>
              </a:ext>
            </a:extLst>
          </p:cNvPr>
          <p:cNvSpPr>
            <a:spLocks noGrp="1"/>
          </p:cNvSpPr>
          <p:nvPr>
            <p:ph type="body" sz="quarter" idx="15"/>
          </p:nvPr>
        </p:nvSpPr>
        <p:spPr>
          <a:xfrm>
            <a:off x="1065569" y="3551369"/>
            <a:ext cx="10076344" cy="416073"/>
          </a:xfrm>
        </p:spPr>
        <p:txBody>
          <a:bodyPr/>
          <a:lstStyle/>
          <a:p>
            <a:endParaRPr lang="it-IT" b="0" i="1" dirty="0"/>
          </a:p>
        </p:txBody>
      </p:sp>
      <p:sp>
        <p:nvSpPr>
          <p:cNvPr id="4" name="Text Placeholder 3">
            <a:extLst>
              <a:ext uri="{FF2B5EF4-FFF2-40B4-BE49-F238E27FC236}">
                <a16:creationId xmlns:a16="http://schemas.microsoft.com/office/drawing/2014/main" id="{AA423073-E0CF-42A4-9FA0-89E19F96DA0A}"/>
              </a:ext>
            </a:extLst>
          </p:cNvPr>
          <p:cNvSpPr>
            <a:spLocks noGrp="1"/>
          </p:cNvSpPr>
          <p:nvPr>
            <p:ph type="body" sz="quarter" idx="13"/>
          </p:nvPr>
        </p:nvSpPr>
        <p:spPr/>
        <p:txBody>
          <a:bodyPr/>
          <a:lstStyle/>
          <a:p>
            <a:endParaRPr lang="it-IT"/>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332096" y="367504"/>
            <a:ext cx="11311424" cy="726015"/>
          </a:xfrm>
        </p:spPr>
        <p:txBody>
          <a:bodyPr/>
          <a:lstStyle/>
          <a:p>
            <a:r>
              <a:rPr lang="en-US" sz="3200" dirty="0"/>
              <a:t>Dynamic Change of LB Shapes</a:t>
            </a:r>
          </a:p>
        </p:txBody>
      </p:sp>
      <p:sp>
        <p:nvSpPr>
          <p:cNvPr id="4" name="Rectangle 3">
            <a:extLst>
              <a:ext uri="{FF2B5EF4-FFF2-40B4-BE49-F238E27FC236}">
                <a16:creationId xmlns:a16="http://schemas.microsoft.com/office/drawing/2014/main" id="{99725585-EC6F-4074-AA3C-CF9B6E2072C4}"/>
              </a:ext>
            </a:extLst>
          </p:cNvPr>
          <p:cNvSpPr/>
          <p:nvPr/>
        </p:nvSpPr>
        <p:spPr>
          <a:xfrm>
            <a:off x="571460" y="1224357"/>
            <a:ext cx="10832694" cy="1477328"/>
          </a:xfrm>
          <a:prstGeom prst="rect">
            <a:avLst/>
          </a:prstGeom>
        </p:spPr>
        <p:txBody>
          <a:bodyPr wrap="square">
            <a:spAutoFit/>
          </a:bodyPr>
          <a:lstStyle/>
          <a:p>
            <a:r>
              <a:rPr lang="en-US" dirty="0">
                <a:solidFill>
                  <a:srgbClr val="413636"/>
                </a:solidFill>
                <a:latin typeface="+mn-lt"/>
              </a:rPr>
              <a:t>OCI launched Dynamic Change of Shapes, where customers can switch between shape options on their LB instance at </a:t>
            </a:r>
            <a:r>
              <a:rPr lang="it-IT" dirty="0">
                <a:solidFill>
                  <a:srgbClr val="413636"/>
                </a:solidFill>
                <a:latin typeface="+mn-lt"/>
              </a:rPr>
              <a:t>runtime</a:t>
            </a:r>
          </a:p>
          <a:p>
            <a:r>
              <a:rPr lang="en-US" dirty="0">
                <a:latin typeface="+mn-lt"/>
              </a:rPr>
              <a:t>Customer can switch between bandwidth shapes without having to create a new LB as a </a:t>
            </a:r>
            <a:r>
              <a:rPr lang="it-IT" dirty="0">
                <a:latin typeface="+mn-lt"/>
              </a:rPr>
              <a:t>workaround</a:t>
            </a:r>
          </a:p>
          <a:p>
            <a:r>
              <a:rPr lang="it-IT" dirty="0"/>
              <a:t>10 Mbps 100 Mbps 400 Mbps 8,000 Mbps shapes</a:t>
            </a:r>
          </a:p>
          <a:p>
            <a:endParaRPr lang="it-IT" dirty="0">
              <a:latin typeface="+mn-lt"/>
            </a:endParaRPr>
          </a:p>
        </p:txBody>
      </p:sp>
      <p:pic>
        <p:nvPicPr>
          <p:cNvPr id="3" name="Picture 2">
            <a:extLst>
              <a:ext uri="{FF2B5EF4-FFF2-40B4-BE49-F238E27FC236}">
                <a16:creationId xmlns:a16="http://schemas.microsoft.com/office/drawing/2014/main" id="{0515FD55-ED45-4A8B-BA5E-6F5786F7F91B}"/>
              </a:ext>
            </a:extLst>
          </p:cNvPr>
          <p:cNvPicPr>
            <a:picLocks noChangeAspect="1"/>
          </p:cNvPicPr>
          <p:nvPr/>
        </p:nvPicPr>
        <p:blipFill>
          <a:blip r:embed="rId2"/>
          <a:stretch>
            <a:fillRect/>
          </a:stretch>
        </p:blipFill>
        <p:spPr>
          <a:xfrm>
            <a:off x="166048" y="3021282"/>
            <a:ext cx="11643519" cy="3677967"/>
          </a:xfrm>
          <a:prstGeom prst="rect">
            <a:avLst/>
          </a:prstGeom>
        </p:spPr>
      </p:pic>
      <p:sp>
        <p:nvSpPr>
          <p:cNvPr id="6" name="Title 3">
            <a:extLst>
              <a:ext uri="{FF2B5EF4-FFF2-40B4-BE49-F238E27FC236}">
                <a16:creationId xmlns:a16="http://schemas.microsoft.com/office/drawing/2014/main" id="{D6106ECE-E582-4FC1-985D-FA7AE7067891}"/>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5" name="Rectángulo 4">
            <a:extLst>
              <a:ext uri="{FF2B5EF4-FFF2-40B4-BE49-F238E27FC236}">
                <a16:creationId xmlns:a16="http://schemas.microsoft.com/office/drawing/2014/main" id="{8E7FE311-9B5C-9168-628A-1A10F567B1CF}"/>
              </a:ext>
            </a:extLst>
          </p:cNvPr>
          <p:cNvSpPr/>
          <p:nvPr/>
        </p:nvSpPr>
        <p:spPr>
          <a:xfrm>
            <a:off x="1261035" y="3215341"/>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17DC59C2-951C-FE29-EBF2-B26A29C601DE}"/>
              </a:ext>
            </a:extLst>
          </p:cNvPr>
          <p:cNvSpPr/>
          <p:nvPr/>
        </p:nvSpPr>
        <p:spPr>
          <a:xfrm flipV="1">
            <a:off x="3278094" y="5467327"/>
            <a:ext cx="732118" cy="956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55879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577050" y="392243"/>
            <a:ext cx="11311424" cy="726015"/>
          </a:xfrm>
        </p:spPr>
        <p:txBody>
          <a:bodyPr/>
          <a:lstStyle/>
          <a:p>
            <a:r>
              <a:rPr lang="it-IT" sz="3200" dirty="0"/>
              <a:t>Flexible Load Balancer</a:t>
            </a:r>
            <a:endParaRPr lang="en-US" sz="3200" dirty="0"/>
          </a:p>
        </p:txBody>
      </p:sp>
      <p:sp>
        <p:nvSpPr>
          <p:cNvPr id="3" name="Rectangle 2">
            <a:extLst>
              <a:ext uri="{FF2B5EF4-FFF2-40B4-BE49-F238E27FC236}">
                <a16:creationId xmlns:a16="http://schemas.microsoft.com/office/drawing/2014/main" id="{A3A3CE0F-1183-44D4-A445-7683ADD9FB09}"/>
              </a:ext>
            </a:extLst>
          </p:cNvPr>
          <p:cNvSpPr/>
          <p:nvPr/>
        </p:nvSpPr>
        <p:spPr>
          <a:xfrm>
            <a:off x="642151" y="1118258"/>
            <a:ext cx="10330648" cy="1754326"/>
          </a:xfrm>
          <a:prstGeom prst="rect">
            <a:avLst/>
          </a:prstGeom>
        </p:spPr>
        <p:txBody>
          <a:bodyPr wrap="square">
            <a:spAutoFit/>
          </a:bodyPr>
          <a:lstStyle/>
          <a:p>
            <a:r>
              <a:rPr lang="en-US" dirty="0">
                <a:solidFill>
                  <a:srgbClr val="413636"/>
                </a:solidFill>
                <a:latin typeface="OracleSans-Light"/>
              </a:rPr>
              <a:t>Customer just defines the minimum and maximum bandwidth</a:t>
            </a:r>
          </a:p>
          <a:p>
            <a:r>
              <a:rPr lang="en-US" dirty="0">
                <a:solidFill>
                  <a:srgbClr val="413636"/>
                </a:solidFill>
                <a:latin typeface="ArialMT"/>
              </a:rPr>
              <a:t>• </a:t>
            </a:r>
            <a:r>
              <a:rPr lang="en-US" sz="1600" dirty="0">
                <a:solidFill>
                  <a:srgbClr val="413636"/>
                </a:solidFill>
                <a:latin typeface="OracleSans-Light"/>
              </a:rPr>
              <a:t>Minimum bandwidth provides instant readiness for load</a:t>
            </a:r>
          </a:p>
          <a:p>
            <a:r>
              <a:rPr lang="en-US" dirty="0">
                <a:solidFill>
                  <a:srgbClr val="413636"/>
                </a:solidFill>
                <a:latin typeface="ArialMT"/>
              </a:rPr>
              <a:t>• </a:t>
            </a:r>
            <a:r>
              <a:rPr lang="en-US" sz="1600" dirty="0">
                <a:solidFill>
                  <a:srgbClr val="413636"/>
                </a:solidFill>
                <a:latin typeface="OracleSans-Light"/>
              </a:rPr>
              <a:t>Maximum bandwidth allows control of maximum cost</a:t>
            </a:r>
          </a:p>
          <a:p>
            <a:r>
              <a:rPr lang="en-US" dirty="0">
                <a:solidFill>
                  <a:srgbClr val="413636"/>
                </a:solidFill>
                <a:latin typeface="ArialMT"/>
              </a:rPr>
              <a:t>• </a:t>
            </a:r>
            <a:r>
              <a:rPr lang="en-US" dirty="0">
                <a:solidFill>
                  <a:srgbClr val="413636"/>
                </a:solidFill>
                <a:latin typeface="OracleSans-Light"/>
              </a:rPr>
              <a:t>Customer pays a minimal base cost for the load balancer and then pays a simple single rate</a:t>
            </a:r>
          </a:p>
          <a:p>
            <a:r>
              <a:rPr lang="en-US" dirty="0">
                <a:solidFill>
                  <a:srgbClr val="413636"/>
                </a:solidFill>
                <a:latin typeface="OracleSans-Light"/>
              </a:rPr>
              <a:t>for the larger of the reserved bandwidth or the maximum bandwidth actually used each</a:t>
            </a:r>
          </a:p>
          <a:p>
            <a:r>
              <a:rPr lang="it-IT" dirty="0">
                <a:solidFill>
                  <a:srgbClr val="413636"/>
                </a:solidFill>
                <a:latin typeface="OracleSans-Light"/>
              </a:rPr>
              <a:t>minute</a:t>
            </a:r>
            <a:endParaRPr lang="it-IT" dirty="0"/>
          </a:p>
        </p:txBody>
      </p:sp>
      <p:pic>
        <p:nvPicPr>
          <p:cNvPr id="4" name="Picture 3">
            <a:extLst>
              <a:ext uri="{FF2B5EF4-FFF2-40B4-BE49-F238E27FC236}">
                <a16:creationId xmlns:a16="http://schemas.microsoft.com/office/drawing/2014/main" id="{9F1B456E-CE53-4C12-8E5C-53BAFC2C4776}"/>
              </a:ext>
            </a:extLst>
          </p:cNvPr>
          <p:cNvPicPr>
            <a:picLocks noChangeAspect="1"/>
          </p:cNvPicPr>
          <p:nvPr/>
        </p:nvPicPr>
        <p:blipFill>
          <a:blip r:embed="rId2"/>
          <a:stretch>
            <a:fillRect/>
          </a:stretch>
        </p:blipFill>
        <p:spPr>
          <a:xfrm>
            <a:off x="181992" y="2872584"/>
            <a:ext cx="11828016" cy="3659188"/>
          </a:xfrm>
          <a:prstGeom prst="rect">
            <a:avLst/>
          </a:prstGeom>
        </p:spPr>
      </p:pic>
      <p:sp>
        <p:nvSpPr>
          <p:cNvPr id="6" name="Title 3">
            <a:extLst>
              <a:ext uri="{FF2B5EF4-FFF2-40B4-BE49-F238E27FC236}">
                <a16:creationId xmlns:a16="http://schemas.microsoft.com/office/drawing/2014/main" id="{6F79309F-8F2A-4EB7-BD85-EB4D56F44D43}"/>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5" name="Rectángulo 4">
            <a:extLst>
              <a:ext uri="{FF2B5EF4-FFF2-40B4-BE49-F238E27FC236}">
                <a16:creationId xmlns:a16="http://schemas.microsoft.com/office/drawing/2014/main" id="{4D7656C3-FE4B-69D8-816B-C435F387DBEE}"/>
              </a:ext>
            </a:extLst>
          </p:cNvPr>
          <p:cNvSpPr/>
          <p:nvPr/>
        </p:nvSpPr>
        <p:spPr>
          <a:xfrm>
            <a:off x="1045882" y="3030299"/>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30632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381001"/>
            <a:ext cx="10944549" cy="573615"/>
          </a:xfrm>
        </p:spPr>
        <p:txBody>
          <a:bodyPr/>
          <a:lstStyle/>
          <a:p>
            <a:r>
              <a:rPr lang="en-US" sz="3200" dirty="0"/>
              <a:t>Load Balancing Policies</a:t>
            </a:r>
          </a:p>
        </p:txBody>
      </p:sp>
      <p:sp>
        <p:nvSpPr>
          <p:cNvPr id="3" name="Content Placeholder 2"/>
          <p:cNvSpPr>
            <a:spLocks noGrp="1"/>
          </p:cNvSpPr>
          <p:nvPr>
            <p:ph idx="1"/>
          </p:nvPr>
        </p:nvSpPr>
        <p:spPr>
          <a:xfrm>
            <a:off x="623726" y="1238924"/>
            <a:ext cx="10944549" cy="3896787"/>
          </a:xfrm>
        </p:spPr>
        <p:txBody>
          <a:bodyPr/>
          <a:lstStyle/>
          <a:p>
            <a:pPr marL="342900" indent="-342900">
              <a:buClr>
                <a:schemeClr val="tx1"/>
              </a:buClr>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Round Robin</a:t>
            </a:r>
            <a:r>
              <a:rPr lang="en-US" sz="1800" dirty="0">
                <a:latin typeface="Oracle Sans" panose="020B0503020204020204" pitchFamily="34" charset="0"/>
                <a:cs typeface="Oracle Sans" panose="020B0503020204020204" pitchFamily="34" charset="0"/>
              </a:rPr>
              <a:t>: default policy, distributes incoming traffic sequentially to each server in a backend set. After each server has received a connection, the load balancer repeats the list in the same order.</a:t>
            </a:r>
          </a:p>
          <a:p>
            <a:pPr marL="342900" indent="-342900">
              <a:buClr>
                <a:schemeClr val="tx1"/>
              </a:buClr>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IP Hash</a:t>
            </a:r>
            <a:r>
              <a:rPr lang="en-US" sz="1800" dirty="0">
                <a:latin typeface="Oracle Sans" panose="020B0503020204020204" pitchFamily="34" charset="0"/>
                <a:cs typeface="Oracle Sans" panose="020B0503020204020204" pitchFamily="34" charset="0"/>
              </a:rPr>
              <a:t>: uses an incoming request's source IP address as a hashing key to route non-sticky traffic to the same backend server</a:t>
            </a:r>
          </a:p>
          <a:p>
            <a:pPr marL="342900" indent="-342900">
              <a:buClr>
                <a:schemeClr val="tx1"/>
              </a:buClr>
              <a:buFont typeface="Arial" panose="020B0604020202020204" pitchFamily="34" charset="0"/>
              <a:buChar char="•"/>
            </a:pPr>
            <a:r>
              <a:rPr lang="en-US" sz="1800" b="1" dirty="0">
                <a:latin typeface="Oracle Sans" panose="020B0503020204020204" pitchFamily="34" charset="0"/>
                <a:cs typeface="Oracle Sans" panose="020B0503020204020204" pitchFamily="34" charset="0"/>
              </a:rPr>
              <a:t>Least Connection</a:t>
            </a:r>
            <a:r>
              <a:rPr lang="en-US" sz="1800" dirty="0">
                <a:latin typeface="Oracle Sans" panose="020B0503020204020204" pitchFamily="34" charset="0"/>
                <a:cs typeface="Oracle Sans" panose="020B0503020204020204" pitchFamily="34" charset="0"/>
              </a:rPr>
              <a:t>: routes incoming non-sticky request traffic to the backend server with the fewest active connections</a:t>
            </a:r>
          </a:p>
          <a:p>
            <a:pPr marL="342900" indent="-342900">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Load balancer policy decisions apply differently to TCP load balancer, cookie-based session persistent HTTP requests (sticky requests), and non-sticky HTTP requests</a:t>
            </a:r>
          </a:p>
          <a:p>
            <a:pPr marL="822960" lvl="2">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A TCP load balancer considers policy and weight criteria </a:t>
            </a:r>
          </a:p>
          <a:p>
            <a:pPr marL="822960" lvl="2">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An HTTP load balancer w/ cookie-based session persistence forwards requests using cookie's session info</a:t>
            </a:r>
          </a:p>
          <a:p>
            <a:pPr marL="822960" lvl="2">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For non-sticky HTTP requests, the load balancer applies policy and weight criteria </a:t>
            </a:r>
          </a:p>
        </p:txBody>
      </p:sp>
      <p:sp>
        <p:nvSpPr>
          <p:cNvPr id="5" name="Title 3">
            <a:extLst>
              <a:ext uri="{FF2B5EF4-FFF2-40B4-BE49-F238E27FC236}">
                <a16:creationId xmlns:a16="http://schemas.microsoft.com/office/drawing/2014/main" id="{2529CC8C-3A0A-4E4A-954A-3C03A3FFBB63}"/>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Tree>
    <p:extLst>
      <p:ext uri="{BB962C8B-B14F-4D97-AF65-F5344CB8AC3E}">
        <p14:creationId xmlns:p14="http://schemas.microsoft.com/office/powerpoint/2010/main" val="275911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457200"/>
            <a:ext cx="10944549" cy="527913"/>
          </a:xfrm>
        </p:spPr>
        <p:txBody>
          <a:bodyPr/>
          <a:lstStyle/>
          <a:p>
            <a:r>
              <a:rPr lang="en-US" sz="3200" dirty="0"/>
              <a:t>Health Check</a:t>
            </a:r>
          </a:p>
        </p:txBody>
      </p:sp>
      <p:sp>
        <p:nvSpPr>
          <p:cNvPr id="5" name="Rectangle 4"/>
          <p:cNvSpPr/>
          <p:nvPr/>
        </p:nvSpPr>
        <p:spPr>
          <a:xfrm>
            <a:off x="623726" y="1061529"/>
            <a:ext cx="10705873" cy="1908215"/>
          </a:xfrm>
          <a:prstGeom prst="rect">
            <a:avLst/>
          </a:prstGeom>
        </p:spPr>
        <p:txBody>
          <a:bodyPr wrap="square">
            <a:spAutoFit/>
          </a:bodyPr>
          <a:lstStyle/>
          <a:p>
            <a:pPr marL="285750" indent="-285750">
              <a:spcBef>
                <a:spcPts val="600"/>
              </a:spcBef>
              <a:spcAft>
                <a:spcPts val="0"/>
              </a:spcAft>
              <a:buFont typeface="Arial" panose="020B0604020202020204" pitchFamily="34" charset="0"/>
              <a:buChar char="•"/>
            </a:pPr>
            <a:r>
              <a:rPr lang="en-US" dirty="0">
                <a:latin typeface="+mn-lt"/>
              </a:rPr>
              <a:t>Health check is a test to confirm the availability of backend servers. Health Check is activated for</a:t>
            </a:r>
          </a:p>
          <a:p>
            <a:pPr marL="895243" lvl="1" indent="-285750">
              <a:spcBef>
                <a:spcPts val="0"/>
              </a:spcBef>
              <a:spcAft>
                <a:spcPts val="0"/>
              </a:spcAft>
              <a:buFont typeface="Arial" panose="020B0604020202020204" pitchFamily="34" charset="0"/>
              <a:buChar char="•"/>
            </a:pPr>
            <a:r>
              <a:rPr lang="en-US" dirty="0">
                <a:latin typeface="+mn-lt"/>
              </a:rPr>
              <a:t>Backends</a:t>
            </a:r>
          </a:p>
          <a:p>
            <a:pPr marL="895243" lvl="1" indent="-285750">
              <a:spcBef>
                <a:spcPts val="0"/>
              </a:spcBef>
              <a:spcAft>
                <a:spcPts val="0"/>
              </a:spcAft>
              <a:buFont typeface="Arial" panose="020B0604020202020204" pitchFamily="34" charset="0"/>
              <a:buChar char="•"/>
            </a:pPr>
            <a:r>
              <a:rPr lang="en-US" dirty="0">
                <a:latin typeface="+mn-lt"/>
              </a:rPr>
              <a:t>Backend set</a:t>
            </a:r>
          </a:p>
          <a:p>
            <a:pPr marL="895243" lvl="1" indent="-285750">
              <a:spcBef>
                <a:spcPts val="0"/>
              </a:spcBef>
              <a:spcAft>
                <a:spcPts val="0"/>
              </a:spcAft>
              <a:buFont typeface="Arial" panose="020B0604020202020204" pitchFamily="34" charset="0"/>
              <a:buChar char="•"/>
            </a:pPr>
            <a:r>
              <a:rPr lang="en-US" dirty="0">
                <a:latin typeface="+mn-lt"/>
              </a:rPr>
              <a:t>Overall Load Balancer</a:t>
            </a:r>
          </a:p>
          <a:p>
            <a:pPr marL="285750" indent="-285750">
              <a:spcBef>
                <a:spcPts val="1200"/>
              </a:spcBef>
              <a:spcAft>
                <a:spcPts val="600"/>
              </a:spcAft>
              <a:buFont typeface="Arial" panose="020B0604020202020204" pitchFamily="34" charset="0"/>
              <a:buChar char="•"/>
            </a:pPr>
            <a:r>
              <a:rPr lang="en-US" dirty="0">
                <a:latin typeface="+mn-lt"/>
              </a:rPr>
              <a:t>A load balancer IP can have up to 16 listeners (port numbers). Each listener has a backend set that can have 1 to N backend servers</a:t>
            </a:r>
          </a:p>
        </p:txBody>
      </p:sp>
      <p:sp>
        <p:nvSpPr>
          <p:cNvPr id="8" name="Rectangle 7"/>
          <p:cNvSpPr/>
          <p:nvPr/>
        </p:nvSpPr>
        <p:spPr>
          <a:xfrm>
            <a:off x="623726" y="5429093"/>
            <a:ext cx="9815674" cy="800219"/>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dirty="0">
                <a:latin typeface="+mn-lt"/>
              </a:rPr>
              <a:t>Health API provides a 4-state health status (ok, warning, critical, unknown)</a:t>
            </a:r>
          </a:p>
          <a:p>
            <a:pPr marL="285750" indent="-285750">
              <a:spcBef>
                <a:spcPts val="600"/>
              </a:spcBef>
              <a:spcAft>
                <a:spcPts val="600"/>
              </a:spcAft>
              <a:buFont typeface="Arial" panose="020B0604020202020204" pitchFamily="34" charset="0"/>
              <a:buChar char="•"/>
            </a:pPr>
            <a:r>
              <a:rPr lang="en-US" dirty="0">
                <a:latin typeface="+mn-lt"/>
              </a:rPr>
              <a:t>Health status is updated every three minutes</a:t>
            </a:r>
          </a:p>
        </p:txBody>
      </p:sp>
      <p:sp>
        <p:nvSpPr>
          <p:cNvPr id="7" name="Rounded Rectangle 6"/>
          <p:cNvSpPr/>
          <p:nvPr/>
        </p:nvSpPr>
        <p:spPr bwMode="auto">
          <a:xfrm>
            <a:off x="4624972" y="3741339"/>
            <a:ext cx="1066800" cy="526190"/>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Listener</a:t>
            </a:r>
          </a:p>
        </p:txBody>
      </p:sp>
      <p:sp>
        <p:nvSpPr>
          <p:cNvPr id="9" name="Rounded Rectangle 8"/>
          <p:cNvSpPr/>
          <p:nvPr/>
        </p:nvSpPr>
        <p:spPr bwMode="auto">
          <a:xfrm>
            <a:off x="6453772" y="3264497"/>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1</a:t>
            </a:r>
          </a:p>
        </p:txBody>
      </p:sp>
      <p:sp>
        <p:nvSpPr>
          <p:cNvPr id="11" name="Rounded Rectangle 10"/>
          <p:cNvSpPr/>
          <p:nvPr/>
        </p:nvSpPr>
        <p:spPr bwMode="auto">
          <a:xfrm>
            <a:off x="6472237" y="3790688"/>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2</a:t>
            </a:r>
          </a:p>
        </p:txBody>
      </p:sp>
      <p:sp>
        <p:nvSpPr>
          <p:cNvPr id="12" name="Rounded Rectangle 11"/>
          <p:cNvSpPr/>
          <p:nvPr/>
        </p:nvSpPr>
        <p:spPr bwMode="auto">
          <a:xfrm>
            <a:off x="6465051" y="4345980"/>
            <a:ext cx="1600200" cy="427495"/>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Server 3</a:t>
            </a:r>
          </a:p>
        </p:txBody>
      </p:sp>
      <p:cxnSp>
        <p:nvCxnSpPr>
          <p:cNvPr id="14" name="Straight Arrow Connector 13"/>
          <p:cNvCxnSpPr>
            <a:stCxn id="7" idx="3"/>
            <a:endCxn id="9" idx="1"/>
          </p:cNvCxnSpPr>
          <p:nvPr/>
        </p:nvCxnSpPr>
        <p:spPr bwMode="auto">
          <a:xfrm flipV="1">
            <a:off x="5691772" y="3478244"/>
            <a:ext cx="762000" cy="526190"/>
          </a:xfrm>
          <a:prstGeom prst="straightConnector1">
            <a:avLst/>
          </a:prstGeom>
          <a:noFill/>
          <a:ln w="28575" cap="flat" cmpd="sng" algn="ctr">
            <a:solidFill>
              <a:schemeClr val="tx1"/>
            </a:solidFill>
            <a:prstDash val="solid"/>
            <a:round/>
            <a:headEnd type="triangle"/>
            <a:tailEnd type="triangle"/>
          </a:ln>
          <a:effectLst/>
        </p:spPr>
      </p:cxnSp>
      <p:cxnSp>
        <p:nvCxnSpPr>
          <p:cNvPr id="16" name="Straight Arrow Connector 15"/>
          <p:cNvCxnSpPr>
            <a:stCxn id="7" idx="3"/>
            <a:endCxn id="12" idx="1"/>
          </p:cNvCxnSpPr>
          <p:nvPr/>
        </p:nvCxnSpPr>
        <p:spPr bwMode="auto">
          <a:xfrm>
            <a:off x="5691773" y="4004435"/>
            <a:ext cx="773279" cy="555293"/>
          </a:xfrm>
          <a:prstGeom prst="straightConnector1">
            <a:avLst/>
          </a:prstGeom>
          <a:noFill/>
          <a:ln w="28575" cap="flat" cmpd="sng" algn="ctr">
            <a:solidFill>
              <a:schemeClr val="tx1"/>
            </a:solidFill>
            <a:prstDash val="solid"/>
            <a:round/>
            <a:headEnd type="triangle"/>
            <a:tailEnd type="triangle"/>
          </a:ln>
          <a:effectLst/>
        </p:spPr>
      </p:cxnSp>
      <p:cxnSp>
        <p:nvCxnSpPr>
          <p:cNvPr id="18" name="Straight Arrow Connector 17"/>
          <p:cNvCxnSpPr>
            <a:stCxn id="7" idx="3"/>
            <a:endCxn id="11" idx="1"/>
          </p:cNvCxnSpPr>
          <p:nvPr/>
        </p:nvCxnSpPr>
        <p:spPr bwMode="auto">
          <a:xfrm>
            <a:off x="5691773" y="4004435"/>
            <a:ext cx="780465" cy="1"/>
          </a:xfrm>
          <a:prstGeom prst="straightConnector1">
            <a:avLst/>
          </a:prstGeom>
          <a:noFill/>
          <a:ln w="28575" cap="flat" cmpd="sng" algn="ctr">
            <a:solidFill>
              <a:schemeClr val="tx1"/>
            </a:solidFill>
            <a:prstDash val="solid"/>
            <a:round/>
            <a:headEnd type="triangle"/>
            <a:tailEnd type="triangle"/>
          </a:ln>
          <a:effectLst/>
        </p:spPr>
      </p:cxnSp>
      <p:cxnSp>
        <p:nvCxnSpPr>
          <p:cNvPr id="20" name="Straight Arrow Connector 19"/>
          <p:cNvCxnSpPr>
            <a:endCxn id="7" idx="1"/>
          </p:cNvCxnSpPr>
          <p:nvPr/>
        </p:nvCxnSpPr>
        <p:spPr bwMode="auto">
          <a:xfrm>
            <a:off x="3786772" y="4004434"/>
            <a:ext cx="838200" cy="0"/>
          </a:xfrm>
          <a:prstGeom prst="straightConnector1">
            <a:avLst/>
          </a:prstGeom>
          <a:noFill/>
          <a:ln w="28575" cap="flat" cmpd="sng" algn="ctr">
            <a:solidFill>
              <a:schemeClr val="tx1"/>
            </a:solidFill>
            <a:prstDash val="solid"/>
            <a:round/>
            <a:headEnd type="triangle"/>
            <a:tailEnd type="triangle"/>
          </a:ln>
          <a:effectLst/>
        </p:spPr>
      </p:cxnSp>
      <p:sp>
        <p:nvSpPr>
          <p:cNvPr id="21" name="TextBox 20"/>
          <p:cNvSpPr txBox="1"/>
          <p:nvPr/>
        </p:nvSpPr>
        <p:spPr>
          <a:xfrm>
            <a:off x="2438400" y="3691992"/>
            <a:ext cx="1447800" cy="584775"/>
          </a:xfrm>
          <a:prstGeom prst="rect">
            <a:avLst/>
          </a:prstGeom>
          <a:noFill/>
        </p:spPr>
        <p:txBody>
          <a:bodyPr wrap="square" rtlCol="0" anchor="ctr">
            <a:spAutoFit/>
          </a:bodyPr>
          <a:lstStyle/>
          <a:p>
            <a:pPr algn="ctr"/>
            <a:r>
              <a:rPr lang="en-US" sz="1600" dirty="0"/>
              <a:t>Load Balancer IP</a:t>
            </a:r>
          </a:p>
        </p:txBody>
      </p:sp>
      <p:sp>
        <p:nvSpPr>
          <p:cNvPr id="22" name="Rounded Rectangle 21"/>
          <p:cNvSpPr/>
          <p:nvPr/>
        </p:nvSpPr>
        <p:spPr bwMode="auto">
          <a:xfrm>
            <a:off x="6268746" y="3023803"/>
            <a:ext cx="2394826" cy="1985159"/>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23" name="TextBox 22"/>
          <p:cNvSpPr txBox="1"/>
          <p:nvPr/>
        </p:nvSpPr>
        <p:spPr>
          <a:xfrm rot="5400000">
            <a:off x="7565281" y="3836759"/>
            <a:ext cx="1605446" cy="369332"/>
          </a:xfrm>
          <a:prstGeom prst="rect">
            <a:avLst/>
          </a:prstGeom>
          <a:noFill/>
        </p:spPr>
        <p:txBody>
          <a:bodyPr wrap="square" rtlCol="0" anchor="ctr">
            <a:spAutoFit/>
          </a:bodyPr>
          <a:lstStyle/>
          <a:p>
            <a:pPr algn="ctr"/>
            <a:r>
              <a:rPr lang="en-US" dirty="0"/>
              <a:t>Backend set</a:t>
            </a:r>
          </a:p>
        </p:txBody>
      </p:sp>
      <p:sp>
        <p:nvSpPr>
          <p:cNvPr id="25" name="Rounded Rectangle 24"/>
          <p:cNvSpPr/>
          <p:nvPr/>
        </p:nvSpPr>
        <p:spPr bwMode="auto">
          <a:xfrm>
            <a:off x="4613096" y="4453669"/>
            <a:ext cx="1066800" cy="526190"/>
          </a:xfrm>
          <a:prstGeom prst="roundRect">
            <a:avLst/>
          </a:prstGeom>
          <a:no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Listener</a:t>
            </a:r>
          </a:p>
        </p:txBody>
      </p:sp>
      <p:sp>
        <p:nvSpPr>
          <p:cNvPr id="24" name="Title 3">
            <a:extLst>
              <a:ext uri="{FF2B5EF4-FFF2-40B4-BE49-F238E27FC236}">
                <a16:creationId xmlns:a16="http://schemas.microsoft.com/office/drawing/2014/main" id="{4A271ED4-CA6B-4D33-B101-72D2383C8922}"/>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Tree>
    <p:extLst>
      <p:ext uri="{BB962C8B-B14F-4D97-AF65-F5344CB8AC3E}">
        <p14:creationId xmlns:p14="http://schemas.microsoft.com/office/powerpoint/2010/main" val="43955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21" grpId="0"/>
      <p:bldP spid="22" grpId="0" animBg="1"/>
      <p:bldP spid="23"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457200"/>
            <a:ext cx="10944549" cy="527913"/>
          </a:xfrm>
        </p:spPr>
        <p:txBody>
          <a:bodyPr/>
          <a:lstStyle/>
          <a:p>
            <a:r>
              <a:rPr lang="en-US" sz="3200" dirty="0"/>
              <a:t>Health Check</a:t>
            </a:r>
          </a:p>
        </p:txBody>
      </p:sp>
      <p:pic>
        <p:nvPicPr>
          <p:cNvPr id="3" name="Picture 2">
            <a:extLst>
              <a:ext uri="{FF2B5EF4-FFF2-40B4-BE49-F238E27FC236}">
                <a16:creationId xmlns:a16="http://schemas.microsoft.com/office/drawing/2014/main" id="{FBF09A0C-1926-481D-8DAF-FC2D556AA1CB}"/>
              </a:ext>
            </a:extLst>
          </p:cNvPr>
          <p:cNvPicPr>
            <a:picLocks noChangeAspect="1"/>
          </p:cNvPicPr>
          <p:nvPr/>
        </p:nvPicPr>
        <p:blipFill>
          <a:blip r:embed="rId2"/>
          <a:stretch>
            <a:fillRect/>
          </a:stretch>
        </p:blipFill>
        <p:spPr>
          <a:xfrm>
            <a:off x="710213" y="1104498"/>
            <a:ext cx="10114625" cy="5426075"/>
          </a:xfrm>
          <a:prstGeom prst="rect">
            <a:avLst/>
          </a:prstGeom>
        </p:spPr>
      </p:pic>
      <p:sp>
        <p:nvSpPr>
          <p:cNvPr id="5" name="Title 3">
            <a:extLst>
              <a:ext uri="{FF2B5EF4-FFF2-40B4-BE49-F238E27FC236}">
                <a16:creationId xmlns:a16="http://schemas.microsoft.com/office/drawing/2014/main" id="{478B2068-51AD-4BC8-BCB4-8072A6A36CA7}"/>
              </a:ext>
            </a:extLst>
          </p:cNvPr>
          <p:cNvSpPr txBox="1">
            <a:spLocks/>
          </p:cNvSpPr>
          <p:nvPr/>
        </p:nvSpPr>
        <p:spPr bwMode="auto">
          <a:xfrm>
            <a:off x="8043169" y="376382"/>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5D29432E-2BD9-F7BC-65E4-7086A0193103}"/>
              </a:ext>
            </a:extLst>
          </p:cNvPr>
          <p:cNvSpPr/>
          <p:nvPr/>
        </p:nvSpPr>
        <p:spPr>
          <a:xfrm>
            <a:off x="1141506" y="1380564"/>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6476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381001"/>
            <a:ext cx="10944549" cy="573615"/>
          </a:xfrm>
        </p:spPr>
        <p:txBody>
          <a:bodyPr/>
          <a:lstStyle/>
          <a:p>
            <a:r>
              <a:rPr lang="en-US" sz="3200" dirty="0"/>
              <a:t>Request Routing </a:t>
            </a:r>
          </a:p>
        </p:txBody>
      </p:sp>
      <p:sp>
        <p:nvSpPr>
          <p:cNvPr id="3" name="Rectangle 2">
            <a:extLst>
              <a:ext uri="{FF2B5EF4-FFF2-40B4-BE49-F238E27FC236}">
                <a16:creationId xmlns:a16="http://schemas.microsoft.com/office/drawing/2014/main" id="{E1A3B0BA-A4B9-4CF8-81FE-E4C70D0CF465}"/>
              </a:ext>
            </a:extLst>
          </p:cNvPr>
          <p:cNvSpPr/>
          <p:nvPr/>
        </p:nvSpPr>
        <p:spPr>
          <a:xfrm>
            <a:off x="129429" y="790427"/>
            <a:ext cx="6096000" cy="3139321"/>
          </a:xfrm>
          <a:prstGeom prst="rect">
            <a:avLst/>
          </a:prstGeom>
        </p:spPr>
        <p:txBody>
          <a:bodyPr>
            <a:spAutoFit/>
          </a:bodyPr>
          <a:lstStyle/>
          <a:p>
            <a:endParaRPr lang="en-US" dirty="0">
              <a:solidFill>
                <a:srgbClr val="666666"/>
              </a:solidFill>
            </a:endParaRPr>
          </a:p>
          <a:p>
            <a:pPr marL="285750" indent="-285750">
              <a:buFont typeface="Arial" panose="020B0604020202020204" pitchFamily="34" charset="0"/>
              <a:buChar char="•"/>
            </a:pPr>
            <a:r>
              <a:rPr lang="en-US" dirty="0">
                <a:solidFill>
                  <a:srgbClr val="666666"/>
                </a:solidFill>
              </a:rPr>
              <a:t>Each HTTP request is evaluated against the rules.</a:t>
            </a:r>
          </a:p>
          <a:p>
            <a:pPr marL="285750" indent="-285750">
              <a:buFont typeface="Arial" panose="020B0604020202020204" pitchFamily="34" charset="0"/>
              <a:buChar char="•"/>
            </a:pPr>
            <a:r>
              <a:rPr lang="en-US" dirty="0">
                <a:solidFill>
                  <a:srgbClr val="666666"/>
                </a:solidFill>
              </a:rPr>
              <a:t>The rules are run in the order that is defined in the policy.</a:t>
            </a:r>
          </a:p>
          <a:p>
            <a:pPr marL="285750" indent="-285750">
              <a:buFont typeface="Arial" panose="020B0604020202020204" pitchFamily="34" charset="0"/>
              <a:buChar char="•"/>
            </a:pPr>
            <a:r>
              <a:rPr lang="en-US" dirty="0">
                <a:solidFill>
                  <a:srgbClr val="666666"/>
                </a:solidFill>
              </a:rPr>
              <a:t>Each rule has at least one condition and a backend set.</a:t>
            </a:r>
          </a:p>
          <a:p>
            <a:pPr marL="285750" indent="-285750">
              <a:buFont typeface="Arial" panose="020B0604020202020204" pitchFamily="34" charset="0"/>
              <a:buChar char="•"/>
            </a:pPr>
            <a:r>
              <a:rPr lang="en-US" dirty="0">
                <a:solidFill>
                  <a:srgbClr val="666666"/>
                </a:solidFill>
              </a:rPr>
              <a:t>If the HTTP request condition matches a rule, the request is forwarded to the backend set defined for the rule. The other rules in the policy are skipped and the request is not evaluated against them</a:t>
            </a:r>
          </a:p>
          <a:p>
            <a:endParaRPr lang="en-US" dirty="0">
              <a:solidFill>
                <a:srgbClr val="666666"/>
              </a:solidFill>
            </a:endParaRPr>
          </a:p>
        </p:txBody>
      </p:sp>
      <p:pic>
        <p:nvPicPr>
          <p:cNvPr id="7" name="Picture 6">
            <a:extLst>
              <a:ext uri="{FF2B5EF4-FFF2-40B4-BE49-F238E27FC236}">
                <a16:creationId xmlns:a16="http://schemas.microsoft.com/office/drawing/2014/main" id="{8A467DF7-E96A-42DE-95DD-5A3E75813BED}"/>
              </a:ext>
            </a:extLst>
          </p:cNvPr>
          <p:cNvPicPr>
            <a:picLocks noChangeAspect="1"/>
          </p:cNvPicPr>
          <p:nvPr/>
        </p:nvPicPr>
        <p:blipFill>
          <a:blip r:embed="rId2"/>
          <a:stretch>
            <a:fillRect/>
          </a:stretch>
        </p:blipFill>
        <p:spPr>
          <a:xfrm>
            <a:off x="6525088" y="790427"/>
            <a:ext cx="5537483" cy="2970629"/>
          </a:xfrm>
          <a:prstGeom prst="rect">
            <a:avLst/>
          </a:prstGeom>
        </p:spPr>
      </p:pic>
      <p:pic>
        <p:nvPicPr>
          <p:cNvPr id="10" name="Picture 9">
            <a:extLst>
              <a:ext uri="{FF2B5EF4-FFF2-40B4-BE49-F238E27FC236}">
                <a16:creationId xmlns:a16="http://schemas.microsoft.com/office/drawing/2014/main" id="{5E4A897F-FD7E-4EFF-903A-80D2C6FB25A4}"/>
              </a:ext>
            </a:extLst>
          </p:cNvPr>
          <p:cNvPicPr>
            <a:picLocks noChangeAspect="1"/>
          </p:cNvPicPr>
          <p:nvPr/>
        </p:nvPicPr>
        <p:blipFill>
          <a:blip r:embed="rId3"/>
          <a:stretch>
            <a:fillRect/>
          </a:stretch>
        </p:blipFill>
        <p:spPr>
          <a:xfrm>
            <a:off x="6525088" y="3659188"/>
            <a:ext cx="5666912" cy="3040062"/>
          </a:xfrm>
          <a:prstGeom prst="rect">
            <a:avLst/>
          </a:prstGeom>
        </p:spPr>
      </p:pic>
      <p:pic>
        <p:nvPicPr>
          <p:cNvPr id="11" name="Picture 10">
            <a:extLst>
              <a:ext uri="{FF2B5EF4-FFF2-40B4-BE49-F238E27FC236}">
                <a16:creationId xmlns:a16="http://schemas.microsoft.com/office/drawing/2014/main" id="{B5ECED14-64E1-417D-BD25-C23242B3EDC4}"/>
              </a:ext>
            </a:extLst>
          </p:cNvPr>
          <p:cNvPicPr>
            <a:picLocks noChangeAspect="1"/>
          </p:cNvPicPr>
          <p:nvPr/>
        </p:nvPicPr>
        <p:blipFill>
          <a:blip r:embed="rId4"/>
          <a:stretch>
            <a:fillRect/>
          </a:stretch>
        </p:blipFill>
        <p:spPr>
          <a:xfrm>
            <a:off x="429088" y="3761056"/>
            <a:ext cx="5666912" cy="3040062"/>
          </a:xfrm>
          <a:prstGeom prst="rect">
            <a:avLst/>
          </a:prstGeom>
        </p:spPr>
      </p:pic>
      <p:sp>
        <p:nvSpPr>
          <p:cNvPr id="9" name="Title 3">
            <a:extLst>
              <a:ext uri="{FF2B5EF4-FFF2-40B4-BE49-F238E27FC236}">
                <a16:creationId xmlns:a16="http://schemas.microsoft.com/office/drawing/2014/main" id="{C06D5F83-16D7-45FB-A39C-3B4CD0BA531B}"/>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62C2A3DC-C0C6-47C1-D564-63B08D0C1ED0}"/>
              </a:ext>
            </a:extLst>
          </p:cNvPr>
          <p:cNvSpPr/>
          <p:nvPr/>
        </p:nvSpPr>
        <p:spPr>
          <a:xfrm>
            <a:off x="635680" y="3818234"/>
            <a:ext cx="5217459" cy="214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7ABE6E18-E71D-BEE6-4D8A-DD884392F1FF}"/>
              </a:ext>
            </a:extLst>
          </p:cNvPr>
          <p:cNvSpPr/>
          <p:nvPr/>
        </p:nvSpPr>
        <p:spPr>
          <a:xfrm>
            <a:off x="6986494" y="893742"/>
            <a:ext cx="4084104" cy="214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C3C4DCE2-9DBF-1934-8C2D-92198A0D7B3E}"/>
              </a:ext>
            </a:extLst>
          </p:cNvPr>
          <p:cNvSpPr/>
          <p:nvPr/>
        </p:nvSpPr>
        <p:spPr>
          <a:xfrm>
            <a:off x="6986494" y="3748885"/>
            <a:ext cx="4662986" cy="214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19149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ABB250-432B-4952-A8EC-4E84103132AB}"/>
              </a:ext>
            </a:extLst>
          </p:cNvPr>
          <p:cNvSpPr/>
          <p:nvPr/>
        </p:nvSpPr>
        <p:spPr>
          <a:xfrm>
            <a:off x="500108" y="1111557"/>
            <a:ext cx="9922275" cy="646331"/>
          </a:xfrm>
          <a:prstGeom prst="rect">
            <a:avLst/>
          </a:prstGeom>
        </p:spPr>
        <p:txBody>
          <a:bodyPr wrap="square">
            <a:spAutoFit/>
          </a:bodyPr>
          <a:lstStyle/>
          <a:p>
            <a:r>
              <a:rPr lang="en-US" dirty="0"/>
              <a:t>A rule set is a named set of rules associated with a load balancer and applied to one or more listeners on that load balancer</a:t>
            </a:r>
            <a:endParaRPr lang="it-IT" dirty="0">
              <a:solidFill>
                <a:srgbClr val="413636"/>
              </a:solidFill>
              <a:latin typeface="OracleSans-Light"/>
            </a:endParaRPr>
          </a:p>
        </p:txBody>
      </p:sp>
      <p:sp>
        <p:nvSpPr>
          <p:cNvPr id="8" name="Title 1">
            <a:extLst>
              <a:ext uri="{FF2B5EF4-FFF2-40B4-BE49-F238E27FC236}">
                <a16:creationId xmlns:a16="http://schemas.microsoft.com/office/drawing/2014/main" id="{0A5553BC-2B9F-4695-97B4-F7E82394A913}"/>
              </a:ext>
            </a:extLst>
          </p:cNvPr>
          <p:cNvSpPr txBox="1">
            <a:spLocks/>
          </p:cNvSpPr>
          <p:nvPr/>
        </p:nvSpPr>
        <p:spPr bwMode="auto">
          <a:xfrm>
            <a:off x="623727" y="381001"/>
            <a:ext cx="10944549" cy="57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3200" dirty="0"/>
              <a:t>Rule Set</a:t>
            </a:r>
          </a:p>
        </p:txBody>
      </p:sp>
      <p:sp>
        <p:nvSpPr>
          <p:cNvPr id="6" name="Rectangle 5">
            <a:extLst>
              <a:ext uri="{FF2B5EF4-FFF2-40B4-BE49-F238E27FC236}">
                <a16:creationId xmlns:a16="http://schemas.microsoft.com/office/drawing/2014/main" id="{93F553B0-9F6B-4618-BC6D-27AA6BB38EC8}"/>
              </a:ext>
            </a:extLst>
          </p:cNvPr>
          <p:cNvSpPr/>
          <p:nvPr/>
        </p:nvSpPr>
        <p:spPr>
          <a:xfrm>
            <a:off x="278167" y="2040437"/>
            <a:ext cx="6096000" cy="3416320"/>
          </a:xfrm>
          <a:prstGeom prst="rect">
            <a:avLst/>
          </a:prstGeom>
        </p:spPr>
        <p:txBody>
          <a:bodyPr>
            <a:spAutoFit/>
          </a:bodyPr>
          <a:lstStyle/>
          <a:p>
            <a:endParaRPr lang="en-US" dirty="0">
              <a:solidFill>
                <a:srgbClr val="666666"/>
              </a:solidFill>
            </a:endParaRPr>
          </a:p>
          <a:p>
            <a:pPr>
              <a:buFont typeface="Arial" panose="020B0604020202020204" pitchFamily="34" charset="0"/>
              <a:buChar char="•"/>
            </a:pPr>
            <a:r>
              <a:rPr lang="en-US" u="sng" dirty="0">
                <a:solidFill>
                  <a:srgbClr val="00688C"/>
                </a:solidFill>
                <a:hlinkClick r:id="rId2" tooltip="Learn about access control rules for Load Balancer resources."/>
              </a:rPr>
              <a:t>Access control rules</a:t>
            </a:r>
            <a:r>
              <a:rPr lang="en-US" dirty="0">
                <a:solidFill>
                  <a:srgbClr val="666666"/>
                </a:solidFill>
              </a:rPr>
              <a:t> restrict access to application resources based on the source of the request.</a:t>
            </a:r>
          </a:p>
          <a:p>
            <a:pPr>
              <a:buFont typeface="Arial" panose="020B0604020202020204" pitchFamily="34" charset="0"/>
              <a:buChar char="•"/>
            </a:pPr>
            <a:r>
              <a:rPr lang="en-US" u="sng" dirty="0">
                <a:solidFill>
                  <a:srgbClr val="00688C"/>
                </a:solidFill>
                <a:hlinkClick r:id="rId3" tooltip="Learn about access method rules for Load Balancer resources."/>
              </a:rPr>
              <a:t>Access method rules</a:t>
            </a:r>
            <a:r>
              <a:rPr lang="en-US" dirty="0">
                <a:solidFill>
                  <a:srgbClr val="666666"/>
                </a:solidFill>
              </a:rPr>
              <a:t> specify the permitted HTTP methods.</a:t>
            </a:r>
          </a:p>
          <a:p>
            <a:pPr>
              <a:buFont typeface="Arial" panose="020B0604020202020204" pitchFamily="34" charset="0"/>
              <a:buChar char="•"/>
            </a:pPr>
            <a:r>
              <a:rPr lang="en-US" u="sng" dirty="0">
                <a:solidFill>
                  <a:srgbClr val="00688C"/>
                </a:solidFill>
                <a:hlinkClick r:id="rId4" tooltip="Learn about URL redirect rules for Load Balancer resources."/>
              </a:rPr>
              <a:t>URL redirect rules</a:t>
            </a:r>
            <a:r>
              <a:rPr lang="en-US" dirty="0">
                <a:solidFill>
                  <a:srgbClr val="666666"/>
                </a:solidFill>
              </a:rPr>
              <a:t> route incoming HTTP requests to a different destination URL.</a:t>
            </a:r>
          </a:p>
          <a:p>
            <a:pPr>
              <a:buFont typeface="Arial" panose="020B0604020202020204" pitchFamily="34" charset="0"/>
              <a:buChar char="•"/>
            </a:pPr>
            <a:r>
              <a:rPr lang="en-US" u="sng" dirty="0">
                <a:solidFill>
                  <a:srgbClr val="00688C"/>
                </a:solidFill>
                <a:hlinkClick r:id="rId5" tooltip="Learn about request and response header rules for Load Balancer resources."/>
              </a:rPr>
              <a:t>Request and response header rules</a:t>
            </a:r>
            <a:r>
              <a:rPr lang="en-US" dirty="0">
                <a:solidFill>
                  <a:srgbClr val="666666"/>
                </a:solidFill>
              </a:rPr>
              <a:t>, which add, alter, or remove HTTP request or response headers.</a:t>
            </a:r>
          </a:p>
          <a:p>
            <a:pPr>
              <a:buFont typeface="Arial" panose="020B0604020202020204" pitchFamily="34" charset="0"/>
              <a:buChar char="•"/>
            </a:pPr>
            <a:r>
              <a:rPr lang="en-US" u="sng" dirty="0">
                <a:solidFill>
                  <a:srgbClr val="00688C"/>
                </a:solidFill>
                <a:hlinkClick r:id="rId6" tooltip="Learn about HTTP header rules for Load Balancer resources."/>
              </a:rPr>
              <a:t>HTTP header rules</a:t>
            </a:r>
            <a:r>
              <a:rPr lang="en-US" dirty="0">
                <a:solidFill>
                  <a:srgbClr val="666666"/>
                </a:solidFill>
              </a:rPr>
              <a:t>, which specify the size of the HTTP header, enlarge header and whether period and underscore characters are permitted within the headers.</a:t>
            </a:r>
          </a:p>
        </p:txBody>
      </p:sp>
      <p:pic>
        <p:nvPicPr>
          <p:cNvPr id="2" name="Picture 1">
            <a:extLst>
              <a:ext uri="{FF2B5EF4-FFF2-40B4-BE49-F238E27FC236}">
                <a16:creationId xmlns:a16="http://schemas.microsoft.com/office/drawing/2014/main" id="{652127D0-048E-4538-AAB1-01B162B4ABA2}"/>
              </a:ext>
            </a:extLst>
          </p:cNvPr>
          <p:cNvPicPr>
            <a:picLocks noChangeAspect="1"/>
          </p:cNvPicPr>
          <p:nvPr/>
        </p:nvPicPr>
        <p:blipFill>
          <a:blip r:embed="rId7"/>
          <a:stretch>
            <a:fillRect/>
          </a:stretch>
        </p:blipFill>
        <p:spPr>
          <a:xfrm>
            <a:off x="6224252" y="1757887"/>
            <a:ext cx="5967748" cy="4719111"/>
          </a:xfrm>
          <a:prstGeom prst="rect">
            <a:avLst/>
          </a:prstGeom>
        </p:spPr>
      </p:pic>
      <p:sp>
        <p:nvSpPr>
          <p:cNvPr id="7" name="Title 3">
            <a:extLst>
              <a:ext uri="{FF2B5EF4-FFF2-40B4-BE49-F238E27FC236}">
                <a16:creationId xmlns:a16="http://schemas.microsoft.com/office/drawing/2014/main" id="{ADE338E5-EA9A-4AAB-BF31-F6B51EE97D4B}"/>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5B705D2A-4CD3-D7F7-925A-CB6A67165999}"/>
              </a:ext>
            </a:extLst>
          </p:cNvPr>
          <p:cNvSpPr/>
          <p:nvPr/>
        </p:nvSpPr>
        <p:spPr>
          <a:xfrm>
            <a:off x="6599396" y="1977481"/>
            <a:ext cx="5217459" cy="2140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352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364602"/>
            <a:ext cx="10944549" cy="497415"/>
          </a:xfrm>
        </p:spPr>
        <p:txBody>
          <a:bodyPr/>
          <a:lstStyle/>
          <a:p>
            <a:r>
              <a:rPr lang="en-US" sz="3200" dirty="0"/>
              <a:t>SSL Handling</a:t>
            </a:r>
          </a:p>
        </p:txBody>
      </p:sp>
      <p:sp>
        <p:nvSpPr>
          <p:cNvPr id="3" name="Content Placeholder 2"/>
          <p:cNvSpPr>
            <a:spLocks noGrp="1"/>
          </p:cNvSpPr>
          <p:nvPr>
            <p:ph idx="1"/>
          </p:nvPr>
        </p:nvSpPr>
        <p:spPr>
          <a:xfrm>
            <a:off x="543826" y="918566"/>
            <a:ext cx="10944549" cy="3150428"/>
          </a:xfrm>
        </p:spPr>
        <p:txBody>
          <a:bodyPr/>
          <a:lstStyle/>
          <a:p>
            <a:r>
              <a:rPr lang="en-US" sz="1600" b="1" dirty="0"/>
              <a:t>Terminate SSL at the load balancer</a:t>
            </a:r>
            <a:r>
              <a:rPr lang="en-US" sz="1600" dirty="0"/>
              <a:t>. This configuration is </a:t>
            </a:r>
            <a:r>
              <a:rPr lang="en-US" sz="1600" b="1" i="1" dirty="0"/>
              <a:t>frontend SSL</a:t>
            </a:r>
            <a:r>
              <a:rPr lang="en-US" sz="1600" dirty="0"/>
              <a:t>. Your load balancer can accept encrypted traffic from a client. No encryption of traffic exists between the load balancer and the backend servers.</a:t>
            </a:r>
          </a:p>
          <a:p>
            <a:r>
              <a:rPr lang="en-US" sz="1600" b="1" dirty="0"/>
              <a:t>Implement SSL between the load balancer and your backend servers</a:t>
            </a:r>
            <a:r>
              <a:rPr lang="en-US" sz="1600" dirty="0"/>
              <a:t>. This configuration is </a:t>
            </a:r>
            <a:r>
              <a:rPr lang="en-US" sz="1600" b="1" i="1" dirty="0"/>
              <a:t>backend SSL</a:t>
            </a:r>
            <a:r>
              <a:rPr lang="en-US" sz="1600" dirty="0"/>
              <a:t>. Your load balancer does not accept encrypted traffic from client servers. Traffic between the load balancer and the backend servers is encrypted.</a:t>
            </a:r>
          </a:p>
          <a:p>
            <a:r>
              <a:rPr lang="en-US" sz="1600" b="1" dirty="0"/>
              <a:t>Implement point-to-point SSL</a:t>
            </a:r>
            <a:r>
              <a:rPr lang="en-US" sz="1600" dirty="0"/>
              <a:t>. Your load balancer can accept SSL encrypted traffic from clients and encrypts traffic to the backend servers.</a:t>
            </a:r>
            <a:endParaRPr lang="en-US" sz="1800" dirty="0"/>
          </a:p>
          <a:p>
            <a:pPr lvl="1">
              <a:buClr>
                <a:schemeClr val="tx1"/>
              </a:buClr>
            </a:pPr>
            <a:r>
              <a:rPr lang="en-US" sz="1800" dirty="0"/>
              <a:t>To use SSL with your load balancer, you must add one or more certificate bundles to your system.</a:t>
            </a:r>
            <a:endParaRPr lang="en-US" dirty="0"/>
          </a:p>
          <a:p>
            <a:pPr lvl="1">
              <a:buClr>
                <a:schemeClr val="tx1"/>
              </a:buClr>
            </a:pPr>
            <a:r>
              <a:rPr lang="en-US" sz="1800" dirty="0"/>
              <a:t>Oracle Cloud Infrastructure accepts x.509 type certificates in PEM format only.</a:t>
            </a:r>
          </a:p>
        </p:txBody>
      </p:sp>
      <p:pic>
        <p:nvPicPr>
          <p:cNvPr id="6" name="Picture 5">
            <a:extLst>
              <a:ext uri="{FF2B5EF4-FFF2-40B4-BE49-F238E27FC236}">
                <a16:creationId xmlns:a16="http://schemas.microsoft.com/office/drawing/2014/main" id="{B2CAD18F-C2A8-45A2-A23B-9281357DD888}"/>
              </a:ext>
            </a:extLst>
          </p:cNvPr>
          <p:cNvPicPr>
            <a:picLocks noChangeAspect="1"/>
          </p:cNvPicPr>
          <p:nvPr/>
        </p:nvPicPr>
        <p:blipFill>
          <a:blip r:embed="rId3"/>
          <a:stretch>
            <a:fillRect/>
          </a:stretch>
        </p:blipFill>
        <p:spPr>
          <a:xfrm>
            <a:off x="88777" y="3548822"/>
            <a:ext cx="12103223" cy="3150428"/>
          </a:xfrm>
          <a:prstGeom prst="rect">
            <a:avLst/>
          </a:prstGeom>
        </p:spPr>
      </p:pic>
      <p:sp>
        <p:nvSpPr>
          <p:cNvPr id="8" name="Title 3">
            <a:extLst>
              <a:ext uri="{FF2B5EF4-FFF2-40B4-BE49-F238E27FC236}">
                <a16:creationId xmlns:a16="http://schemas.microsoft.com/office/drawing/2014/main" id="{4CC443A5-FDFC-4579-A4A0-76B6E235AEEA}"/>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F884A8A9-D19F-F081-E9C7-BD78FF7E5A7B}"/>
              </a:ext>
            </a:extLst>
          </p:cNvPr>
          <p:cNvSpPr/>
          <p:nvPr/>
        </p:nvSpPr>
        <p:spPr>
          <a:xfrm>
            <a:off x="1189318" y="3705411"/>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5249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dissolv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264586"/>
            <a:ext cx="10944549" cy="573615"/>
          </a:xfrm>
        </p:spPr>
        <p:txBody>
          <a:bodyPr/>
          <a:lstStyle/>
          <a:p>
            <a:r>
              <a:rPr lang="en-US" sz="3200" dirty="0"/>
              <a:t>Session Persistence</a:t>
            </a:r>
          </a:p>
        </p:txBody>
      </p:sp>
      <p:sp>
        <p:nvSpPr>
          <p:cNvPr id="3" name="Content Placeholder 2"/>
          <p:cNvSpPr>
            <a:spLocks noGrp="1"/>
          </p:cNvSpPr>
          <p:nvPr>
            <p:ph idx="1"/>
          </p:nvPr>
        </p:nvSpPr>
        <p:spPr>
          <a:xfrm>
            <a:off x="188721" y="1934789"/>
            <a:ext cx="6615273" cy="3888963"/>
          </a:xfrm>
        </p:spPr>
        <p:txBody>
          <a:bodyPr/>
          <a:lstStyle/>
          <a:p>
            <a:pPr lvl="1">
              <a:buClr>
                <a:schemeClr val="tx1"/>
              </a:buClr>
            </a:pPr>
            <a:r>
              <a:rPr lang="en-US" sz="1600" dirty="0"/>
              <a:t>Session persistence is a feature that can be configured and enabled on the level of a backend set. For each backend set, two parameters are set to control it:</a:t>
            </a:r>
          </a:p>
          <a:p>
            <a:pPr marL="742950" lvl="2" indent="-285750">
              <a:buClr>
                <a:schemeClr val="tx1"/>
              </a:buClr>
              <a:buFont typeface="Arial" panose="020B0604020202020204" pitchFamily="34" charset="0"/>
              <a:buChar char="•"/>
            </a:pPr>
            <a:r>
              <a:rPr lang="en-US" sz="1600" b="1" dirty="0"/>
              <a:t>Cookie name</a:t>
            </a:r>
            <a:r>
              <a:rPr lang="en-US" sz="1600" dirty="0"/>
              <a:t>: the name of a cookie, or a match-all pattern, that will be set in the response from the backend server to request session persistence, application or </a:t>
            </a:r>
            <a:r>
              <a:rPr lang="en-US" sz="1600" dirty="0" err="1"/>
              <a:t>lb</a:t>
            </a:r>
            <a:r>
              <a:rPr lang="en-US" sz="1600" dirty="0"/>
              <a:t> generated</a:t>
            </a:r>
          </a:p>
          <a:p>
            <a:pPr marL="742950" lvl="2" indent="-285750">
              <a:buClr>
                <a:schemeClr val="tx1"/>
              </a:buClr>
              <a:buFont typeface="Arial" panose="020B0604020202020204" pitchFamily="34" charset="0"/>
              <a:buChar char="•"/>
            </a:pPr>
            <a:r>
              <a:rPr lang="en-US" sz="1600" b="1" dirty="0"/>
              <a:t>Fallback</a:t>
            </a:r>
            <a:r>
              <a:rPr lang="en-US" sz="1600" dirty="0"/>
              <a:t>: a boolean value that controls how OCI LB handles session persisted requests in case the original backing server isn't available false: the load balancer fails the request and returns an HTTP 502 code</a:t>
            </a:r>
          </a:p>
        </p:txBody>
      </p:sp>
      <p:pic>
        <p:nvPicPr>
          <p:cNvPr id="7" name="Picture 6">
            <a:extLst>
              <a:ext uri="{FF2B5EF4-FFF2-40B4-BE49-F238E27FC236}">
                <a16:creationId xmlns:a16="http://schemas.microsoft.com/office/drawing/2014/main" id="{3F8967C4-7906-4CE6-8D16-213E5527EC23}"/>
              </a:ext>
            </a:extLst>
          </p:cNvPr>
          <p:cNvPicPr>
            <a:picLocks noChangeAspect="1"/>
          </p:cNvPicPr>
          <p:nvPr/>
        </p:nvPicPr>
        <p:blipFill>
          <a:blip r:embed="rId3"/>
          <a:stretch>
            <a:fillRect/>
          </a:stretch>
        </p:blipFill>
        <p:spPr>
          <a:xfrm>
            <a:off x="6871318" y="1329625"/>
            <a:ext cx="5069148" cy="4875865"/>
          </a:xfrm>
          <a:prstGeom prst="rect">
            <a:avLst/>
          </a:prstGeom>
        </p:spPr>
      </p:pic>
      <p:sp>
        <p:nvSpPr>
          <p:cNvPr id="9" name="Title 3">
            <a:extLst>
              <a:ext uri="{FF2B5EF4-FFF2-40B4-BE49-F238E27FC236}">
                <a16:creationId xmlns:a16="http://schemas.microsoft.com/office/drawing/2014/main" id="{B071393B-A315-4FF6-8523-1ED83EF7AE45}"/>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A16D29AA-4EF6-CB85-D6F9-DE6B350D59FA}"/>
              </a:ext>
            </a:extLst>
          </p:cNvPr>
          <p:cNvSpPr/>
          <p:nvPr/>
        </p:nvSpPr>
        <p:spPr>
          <a:xfrm>
            <a:off x="7314127" y="1583765"/>
            <a:ext cx="2091765" cy="1255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47078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27" y="264586"/>
            <a:ext cx="10944549" cy="573615"/>
          </a:xfrm>
        </p:spPr>
        <p:txBody>
          <a:bodyPr/>
          <a:lstStyle/>
          <a:p>
            <a:r>
              <a:rPr lang="en-US" sz="3200" dirty="0"/>
              <a:t>Logging</a:t>
            </a:r>
          </a:p>
        </p:txBody>
      </p:sp>
      <p:pic>
        <p:nvPicPr>
          <p:cNvPr id="8" name="Picture 7">
            <a:extLst>
              <a:ext uri="{FF2B5EF4-FFF2-40B4-BE49-F238E27FC236}">
                <a16:creationId xmlns:a16="http://schemas.microsoft.com/office/drawing/2014/main" id="{2354FFC9-A490-4610-BD70-478985AF3DA1}"/>
              </a:ext>
            </a:extLst>
          </p:cNvPr>
          <p:cNvPicPr>
            <a:picLocks noChangeAspect="1"/>
          </p:cNvPicPr>
          <p:nvPr/>
        </p:nvPicPr>
        <p:blipFill>
          <a:blip r:embed="rId3"/>
          <a:stretch>
            <a:fillRect/>
          </a:stretch>
        </p:blipFill>
        <p:spPr>
          <a:xfrm>
            <a:off x="195310" y="838202"/>
            <a:ext cx="11907914" cy="5358412"/>
          </a:xfrm>
          <a:prstGeom prst="rect">
            <a:avLst/>
          </a:prstGeom>
        </p:spPr>
      </p:pic>
      <p:sp>
        <p:nvSpPr>
          <p:cNvPr id="3" name="Rectangle 2">
            <a:extLst>
              <a:ext uri="{FF2B5EF4-FFF2-40B4-BE49-F238E27FC236}">
                <a16:creationId xmlns:a16="http://schemas.microsoft.com/office/drawing/2014/main" id="{073B446C-8A80-4CE5-9940-99CBF407C06A}"/>
              </a:ext>
            </a:extLst>
          </p:cNvPr>
          <p:cNvSpPr/>
          <p:nvPr/>
        </p:nvSpPr>
        <p:spPr>
          <a:xfrm>
            <a:off x="1130423" y="6196614"/>
            <a:ext cx="9556143" cy="646331"/>
          </a:xfrm>
          <a:prstGeom prst="rect">
            <a:avLst/>
          </a:prstGeom>
        </p:spPr>
        <p:txBody>
          <a:bodyPr wrap="square">
            <a:spAutoFit/>
          </a:bodyPr>
          <a:lstStyle/>
          <a:p>
            <a:r>
              <a:rPr lang="it-IT" dirty="0"/>
              <a:t>https://docs.oracle.com/en-us/iaas/Content/Balance/Reference/troubleshooting_load_balancer.htm</a:t>
            </a:r>
          </a:p>
        </p:txBody>
      </p:sp>
      <p:sp>
        <p:nvSpPr>
          <p:cNvPr id="6" name="Title 3">
            <a:extLst>
              <a:ext uri="{FF2B5EF4-FFF2-40B4-BE49-F238E27FC236}">
                <a16:creationId xmlns:a16="http://schemas.microsoft.com/office/drawing/2014/main" id="{36829C81-79DB-4123-8280-E433FA42D39B}"/>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3E0FE17B-F326-29F1-2016-70AF8988CDCB}"/>
              </a:ext>
            </a:extLst>
          </p:cNvPr>
          <p:cNvSpPr/>
          <p:nvPr/>
        </p:nvSpPr>
        <p:spPr>
          <a:xfrm>
            <a:off x="1225177" y="1140272"/>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A9E76BE9-A27F-8996-6A76-5D764B26A993}"/>
              </a:ext>
            </a:extLst>
          </p:cNvPr>
          <p:cNvSpPr/>
          <p:nvPr/>
        </p:nvSpPr>
        <p:spPr>
          <a:xfrm>
            <a:off x="3310966" y="2342776"/>
            <a:ext cx="1673412" cy="1553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E09F9EC4-ED37-E9FB-E17F-A4688C576E09}"/>
              </a:ext>
            </a:extLst>
          </p:cNvPr>
          <p:cNvSpPr/>
          <p:nvPr/>
        </p:nvSpPr>
        <p:spPr>
          <a:xfrm>
            <a:off x="1290918" y="6323106"/>
            <a:ext cx="9317317" cy="175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83472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1371600"/>
            <a:ext cx="11125200" cy="889000"/>
          </a:xfrm>
          <a:prstGeom prst="rect">
            <a:avLst/>
          </a:prstGeom>
          <a:noFill/>
        </p:spPr>
        <p:txBody>
          <a:bodyPr wrap="none" lIns="0" tIns="0" rIns="0" bIns="0" rtlCol="0" anchor="b">
            <a:noAutofit/>
          </a:bodyPr>
          <a:lstStyle/>
          <a:p>
            <a:pPr fontAlgn="auto">
              <a:lnSpc>
                <a:spcPct val="90000"/>
              </a:lnSpc>
              <a:spcBef>
                <a:spcPts val="0"/>
              </a:spcBef>
              <a:spcAft>
                <a:spcPts val="0"/>
              </a:spcAft>
            </a:pPr>
            <a:r>
              <a:rPr sz="3200" dirty="0">
                <a:solidFill>
                  <a:srgbClr val="58595B"/>
                </a:solidFill>
                <a:latin typeface="Calibri"/>
                <a:cs typeface=""/>
              </a:rPr>
              <a:t>Safe Harbor Statement</a:t>
            </a:r>
          </a:p>
        </p:txBody>
      </p:sp>
      <p:sp>
        <p:nvSpPr>
          <p:cNvPr id="3" name="TextBox 2"/>
          <p:cNvSpPr txBox="1"/>
          <p:nvPr/>
        </p:nvSpPr>
        <p:spPr>
          <a:xfrm>
            <a:off x="533400" y="2514600"/>
            <a:ext cx="11125200" cy="2286000"/>
          </a:xfrm>
          <a:prstGeom prst="rect">
            <a:avLst/>
          </a:prstGeom>
          <a:noFill/>
        </p:spPr>
        <p:txBody>
          <a:bodyPr wrap="square" lIns="0" tIns="0" rIns="0" bIns="0" rtlCol="0" anchor="t">
            <a:noAutofit/>
          </a:bodyPr>
          <a:lstStyle/>
          <a:p>
            <a:pPr fontAlgn="auto">
              <a:lnSpc>
                <a:spcPct val="90000"/>
              </a:lnSpc>
              <a:spcBef>
                <a:spcPts val="0"/>
              </a:spcBef>
              <a:spcAft>
                <a:spcPts val="0"/>
              </a:spcAft>
            </a:pPr>
            <a:r>
              <a:rPr sz="2400">
                <a:solidFill>
                  <a:srgbClr val="58595B"/>
                </a:solidFill>
                <a:latin typeface="Calibri"/>
                <a:cs typeface=""/>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9417005" y="5229045"/>
              <a:ext cx="360" cy="360"/>
            </p14:xfrm>
          </p:contentPart>
        </mc:Choice>
        <mc:Fallback xmlns="">
          <p:pic>
            <p:nvPicPr>
              <p:cNvPr id="5" name="Ink 4"/>
              <p:cNvPicPr/>
              <p:nvPr/>
            </p:nvPicPr>
            <p:blipFill>
              <a:blip r:embed="rId3"/>
              <a:stretch>
                <a:fillRect/>
              </a:stretch>
            </p:blipFill>
            <p:spPr>
              <a:xfrm>
                <a:off x="9405125" y="5217165"/>
                <a:ext cx="24120" cy="24120"/>
              </a:xfrm>
              <a:prstGeom prst="rect">
                <a:avLst/>
              </a:prstGeom>
            </p:spPr>
          </p:pic>
        </mc:Fallback>
      </mc:AlternateContent>
    </p:spTree>
    <p:extLst>
      <p:ext uri="{BB962C8B-B14F-4D97-AF65-F5344CB8AC3E}">
        <p14:creationId xmlns:p14="http://schemas.microsoft.com/office/powerpoint/2010/main" val="1512148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B169A-A029-5B46-AAC1-ECC162DF8295}"/>
              </a:ext>
            </a:extLst>
          </p:cNvPr>
          <p:cNvSpPr>
            <a:spLocks noGrp="1"/>
          </p:cNvSpPr>
          <p:nvPr>
            <p:ph type="title"/>
          </p:nvPr>
        </p:nvSpPr>
        <p:spPr>
          <a:xfrm>
            <a:off x="623726" y="0"/>
            <a:ext cx="10515600" cy="1325563"/>
          </a:xfrm>
        </p:spPr>
        <p:txBody>
          <a:bodyPr/>
          <a:lstStyle/>
          <a:p>
            <a:r>
              <a:rPr lang="en-US" sz="3200" dirty="0"/>
              <a:t>Load Balancer Metrics  - Dimensions</a:t>
            </a:r>
          </a:p>
        </p:txBody>
      </p:sp>
      <p:sp>
        <p:nvSpPr>
          <p:cNvPr id="3" name="TextBox 2">
            <a:extLst>
              <a:ext uri="{FF2B5EF4-FFF2-40B4-BE49-F238E27FC236}">
                <a16:creationId xmlns:a16="http://schemas.microsoft.com/office/drawing/2014/main" id="{8411A831-F8FD-524E-ABB3-A0B74DD5F463}"/>
              </a:ext>
            </a:extLst>
          </p:cNvPr>
          <p:cNvSpPr txBox="1"/>
          <p:nvPr/>
        </p:nvSpPr>
        <p:spPr>
          <a:xfrm>
            <a:off x="623726" y="1008734"/>
            <a:ext cx="11263474"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AVAILABILITYDOMAIN</a:t>
            </a:r>
          </a:p>
          <a:p>
            <a:pPr marL="895243" lvl="1" indent="-285750">
              <a:buFont typeface="Arial" panose="020B0604020202020204" pitchFamily="34" charset="0"/>
              <a:buChar char="•"/>
            </a:pPr>
            <a:r>
              <a:rPr lang="en-US" dirty="0"/>
              <a:t>The availability domain  in which the load balancer resides.</a:t>
            </a:r>
          </a:p>
          <a:p>
            <a:pPr marL="285750" indent="-285750">
              <a:buFont typeface="Arial" panose="020B0604020202020204" pitchFamily="34" charset="0"/>
              <a:buChar char="•"/>
            </a:pPr>
            <a:r>
              <a:rPr lang="en-US" b="1" dirty="0"/>
              <a:t>BACKENDSETNAME</a:t>
            </a:r>
          </a:p>
          <a:p>
            <a:pPr marL="895243" lvl="1" indent="-285750">
              <a:buFont typeface="Arial" panose="020B0604020202020204" pitchFamily="34" charset="0"/>
              <a:buChar char="•"/>
            </a:pPr>
            <a:r>
              <a:rPr lang="en-US" dirty="0"/>
              <a:t>The name of the backend set to which the metrics apply.</a:t>
            </a:r>
          </a:p>
          <a:p>
            <a:pPr marL="285750" indent="-285750">
              <a:buFont typeface="Arial" panose="020B0604020202020204" pitchFamily="34" charset="0"/>
              <a:buChar char="•"/>
            </a:pPr>
            <a:r>
              <a:rPr lang="en-US" b="1" dirty="0"/>
              <a:t>LBCOMPONENT</a:t>
            </a:r>
          </a:p>
          <a:p>
            <a:pPr marL="895243" lvl="1" indent="-285750">
              <a:buFont typeface="Arial" panose="020B0604020202020204" pitchFamily="34" charset="0"/>
              <a:buChar char="•"/>
            </a:pPr>
            <a:r>
              <a:rPr lang="en-US" dirty="0"/>
              <a:t>The load balancer component to which the metrics apply.</a:t>
            </a:r>
          </a:p>
          <a:p>
            <a:pPr marL="895243" lvl="1" indent="-285750">
              <a:buFont typeface="Arial" panose="020B0604020202020204" pitchFamily="34" charset="0"/>
              <a:buChar char="•"/>
            </a:pPr>
            <a:r>
              <a:rPr lang="en-US" dirty="0"/>
              <a:t>Valid metrics for the three </a:t>
            </a:r>
            <a:r>
              <a:rPr lang="en-US" b="1" dirty="0" err="1"/>
              <a:t>lbComponent</a:t>
            </a:r>
            <a:r>
              <a:rPr lang="en-US" b="1" dirty="0"/>
              <a:t> </a:t>
            </a:r>
            <a:r>
              <a:rPr lang="en-US" dirty="0"/>
              <a:t>dimension values:</a:t>
            </a:r>
          </a:p>
          <a:p>
            <a:pPr marL="1504737" lvl="2" indent="-285750">
              <a:buFont typeface="Arial" panose="020B0604020202020204" pitchFamily="34" charset="0"/>
              <a:buChar char="•"/>
            </a:pPr>
            <a:r>
              <a:rPr lang="en-US" dirty="0" err="1"/>
              <a:t>Backendset</a:t>
            </a:r>
            <a:endParaRPr lang="en-US" dirty="0"/>
          </a:p>
          <a:p>
            <a:pPr marL="1504737" lvl="2" indent="-285750">
              <a:buFont typeface="Arial" panose="020B0604020202020204" pitchFamily="34" charset="0"/>
              <a:buChar char="•"/>
            </a:pPr>
            <a:r>
              <a:rPr lang="en-US" dirty="0"/>
              <a:t>Listener</a:t>
            </a:r>
          </a:p>
          <a:p>
            <a:pPr marL="1504737" lvl="2" indent="-285750">
              <a:buFont typeface="Arial" panose="020B0604020202020204" pitchFamily="34" charset="0"/>
              <a:buChar char="•"/>
            </a:pPr>
            <a:r>
              <a:rPr lang="en-US" dirty="0" err="1"/>
              <a:t>Loadbalancer</a:t>
            </a:r>
            <a:endParaRPr lang="en-US" dirty="0"/>
          </a:p>
          <a:p>
            <a:pPr marL="285750" indent="-285750">
              <a:buFont typeface="Arial" panose="020B0604020202020204" pitchFamily="34" charset="0"/>
              <a:buChar char="•"/>
            </a:pPr>
            <a:r>
              <a:rPr lang="en-US" b="1" dirty="0"/>
              <a:t>LBHOSTID</a:t>
            </a:r>
          </a:p>
          <a:p>
            <a:pPr marL="895243" lvl="1" indent="-285750">
              <a:buFont typeface="Arial" panose="020B0604020202020204" pitchFamily="34" charset="0"/>
              <a:buChar char="•"/>
            </a:pPr>
            <a:r>
              <a:rPr lang="en-US" dirty="0"/>
              <a:t>A unique ID that represents the current load balancer host. This ID is subject to change.</a:t>
            </a:r>
          </a:p>
          <a:p>
            <a:pPr marL="285750" indent="-285750">
              <a:buFont typeface="Arial" panose="020B0604020202020204" pitchFamily="34" charset="0"/>
              <a:buChar char="•"/>
            </a:pPr>
            <a:r>
              <a:rPr lang="en-US" b="1" dirty="0"/>
              <a:t>LISTENERNAME</a:t>
            </a:r>
          </a:p>
          <a:p>
            <a:pPr marL="895243" lvl="1" indent="-285750">
              <a:buFont typeface="Arial" panose="020B0604020202020204" pitchFamily="34" charset="0"/>
              <a:buChar char="•"/>
            </a:pPr>
            <a:r>
              <a:rPr lang="en-US" dirty="0"/>
              <a:t>The name of the listener to which the metrics apply.</a:t>
            </a:r>
          </a:p>
          <a:p>
            <a:pPr marL="285750" indent="-285750">
              <a:buFont typeface="Arial" panose="020B0604020202020204" pitchFamily="34" charset="0"/>
              <a:buChar char="•"/>
            </a:pPr>
            <a:r>
              <a:rPr lang="en-US" b="1" dirty="0"/>
              <a:t>REGION</a:t>
            </a:r>
          </a:p>
          <a:p>
            <a:pPr marL="895243" lvl="1" indent="-285750">
              <a:buFont typeface="Arial" panose="020B0604020202020204" pitchFamily="34" charset="0"/>
              <a:buChar char="•"/>
            </a:pPr>
            <a:r>
              <a:rPr lang="en-US" dirty="0"/>
              <a:t>The region  in which the load balancer resides.</a:t>
            </a:r>
          </a:p>
          <a:p>
            <a:pPr marL="285750" indent="-285750">
              <a:buFont typeface="Arial" panose="020B0604020202020204" pitchFamily="34" charset="0"/>
              <a:buChar char="•"/>
            </a:pPr>
            <a:r>
              <a:rPr lang="en-US" b="1" dirty="0"/>
              <a:t>RESOURCEID</a:t>
            </a:r>
          </a:p>
          <a:p>
            <a:pPr marL="895243" lvl="1" indent="-285750">
              <a:buFont typeface="Arial" panose="020B0604020202020204" pitchFamily="34" charset="0"/>
              <a:buChar char="•"/>
            </a:pPr>
            <a:r>
              <a:rPr lang="en-US" dirty="0"/>
              <a:t>The OCID  of the resource to which the metrics apply.</a:t>
            </a:r>
          </a:p>
        </p:txBody>
      </p:sp>
      <p:sp>
        <p:nvSpPr>
          <p:cNvPr id="5" name="Title 3">
            <a:extLst>
              <a:ext uri="{FF2B5EF4-FFF2-40B4-BE49-F238E27FC236}">
                <a16:creationId xmlns:a16="http://schemas.microsoft.com/office/drawing/2014/main" id="{CFBFC22D-BAF3-4974-B2C2-B907C0A9BA1E}"/>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Tree>
    <p:extLst>
      <p:ext uri="{BB962C8B-B14F-4D97-AF65-F5344CB8AC3E}">
        <p14:creationId xmlns:p14="http://schemas.microsoft.com/office/powerpoint/2010/main" val="239153096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2800" dirty="0"/>
              <a:t>General Metrics for LB </a:t>
            </a:r>
          </a:p>
        </p:txBody>
      </p:sp>
      <p:pic>
        <p:nvPicPr>
          <p:cNvPr id="4" name="Picture 3">
            <a:extLst>
              <a:ext uri="{FF2B5EF4-FFF2-40B4-BE49-F238E27FC236}">
                <a16:creationId xmlns:a16="http://schemas.microsoft.com/office/drawing/2014/main" id="{541A5D7F-12E8-4BDA-8C6E-F3B8F1363457}"/>
              </a:ext>
            </a:extLst>
          </p:cNvPr>
          <p:cNvPicPr>
            <a:picLocks noChangeAspect="1"/>
          </p:cNvPicPr>
          <p:nvPr/>
        </p:nvPicPr>
        <p:blipFill>
          <a:blip r:embed="rId2"/>
          <a:stretch>
            <a:fillRect/>
          </a:stretch>
        </p:blipFill>
        <p:spPr>
          <a:xfrm>
            <a:off x="435005" y="940273"/>
            <a:ext cx="10904738" cy="5849938"/>
          </a:xfrm>
          <a:prstGeom prst="rect">
            <a:avLst/>
          </a:prstGeom>
        </p:spPr>
      </p:pic>
      <p:sp>
        <p:nvSpPr>
          <p:cNvPr id="6" name="Title 3">
            <a:extLst>
              <a:ext uri="{FF2B5EF4-FFF2-40B4-BE49-F238E27FC236}">
                <a16:creationId xmlns:a16="http://schemas.microsoft.com/office/drawing/2014/main" id="{1D7D8383-9F59-434D-A31B-F9CDF99BC18E}"/>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3" name="Rectángulo 2">
            <a:extLst>
              <a:ext uri="{FF2B5EF4-FFF2-40B4-BE49-F238E27FC236}">
                <a16:creationId xmlns:a16="http://schemas.microsoft.com/office/drawing/2014/main" id="{30C9D399-2923-E7C3-899C-B64C99EE7AE6}"/>
              </a:ext>
            </a:extLst>
          </p:cNvPr>
          <p:cNvSpPr/>
          <p:nvPr/>
        </p:nvSpPr>
        <p:spPr>
          <a:xfrm>
            <a:off x="1458259" y="1284941"/>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66577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Metrics for Backend Set </a:t>
            </a:r>
          </a:p>
        </p:txBody>
      </p:sp>
      <p:pic>
        <p:nvPicPr>
          <p:cNvPr id="3" name="Picture 2">
            <a:extLst>
              <a:ext uri="{FF2B5EF4-FFF2-40B4-BE49-F238E27FC236}">
                <a16:creationId xmlns:a16="http://schemas.microsoft.com/office/drawing/2014/main" id="{083C58FF-B39C-476D-AD22-C045EF14334B}"/>
              </a:ext>
            </a:extLst>
          </p:cNvPr>
          <p:cNvPicPr>
            <a:picLocks noChangeAspect="1"/>
          </p:cNvPicPr>
          <p:nvPr/>
        </p:nvPicPr>
        <p:blipFill>
          <a:blip r:embed="rId2"/>
          <a:stretch>
            <a:fillRect/>
          </a:stretch>
        </p:blipFill>
        <p:spPr>
          <a:xfrm>
            <a:off x="468857" y="814297"/>
            <a:ext cx="10966882" cy="5883275"/>
          </a:xfrm>
          <a:prstGeom prst="rect">
            <a:avLst/>
          </a:prstGeom>
        </p:spPr>
      </p:pic>
      <p:sp>
        <p:nvSpPr>
          <p:cNvPr id="5" name="Title 3">
            <a:extLst>
              <a:ext uri="{FF2B5EF4-FFF2-40B4-BE49-F238E27FC236}">
                <a16:creationId xmlns:a16="http://schemas.microsoft.com/office/drawing/2014/main" id="{B523A609-C881-48B9-9BF1-E2200FA5ED60}"/>
              </a:ext>
            </a:extLst>
          </p:cNvPr>
          <p:cNvSpPr txBox="1">
            <a:spLocks/>
          </p:cNvSpPr>
          <p:nvPr/>
        </p:nvSpPr>
        <p:spPr bwMode="auto">
          <a:xfrm>
            <a:off x="8043169" y="36750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Standard Load Balancer</a:t>
            </a:r>
          </a:p>
        </p:txBody>
      </p:sp>
      <p:sp>
        <p:nvSpPr>
          <p:cNvPr id="4" name="Rectángulo 3">
            <a:extLst>
              <a:ext uri="{FF2B5EF4-FFF2-40B4-BE49-F238E27FC236}">
                <a16:creationId xmlns:a16="http://schemas.microsoft.com/office/drawing/2014/main" id="{05F3E446-3DC7-C4B9-2536-8DA7CBBB00B2}"/>
              </a:ext>
            </a:extLst>
          </p:cNvPr>
          <p:cNvSpPr/>
          <p:nvPr/>
        </p:nvSpPr>
        <p:spPr>
          <a:xfrm>
            <a:off x="1338179" y="1147483"/>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32829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a:t>
            </a:r>
          </a:p>
        </p:txBody>
      </p:sp>
      <p:sp>
        <p:nvSpPr>
          <p:cNvPr id="4" name="Rectangle 3">
            <a:extLst>
              <a:ext uri="{FF2B5EF4-FFF2-40B4-BE49-F238E27FC236}">
                <a16:creationId xmlns:a16="http://schemas.microsoft.com/office/drawing/2014/main" id="{057CB654-80B8-4C98-9176-B01C172F6522}"/>
              </a:ext>
            </a:extLst>
          </p:cNvPr>
          <p:cNvSpPr/>
          <p:nvPr/>
        </p:nvSpPr>
        <p:spPr>
          <a:xfrm>
            <a:off x="296585" y="1168711"/>
            <a:ext cx="10605193" cy="369332"/>
          </a:xfrm>
          <a:prstGeom prst="rect">
            <a:avLst/>
          </a:prstGeom>
        </p:spPr>
        <p:txBody>
          <a:bodyPr wrap="square">
            <a:spAutoFit/>
          </a:bodyPr>
          <a:lstStyle/>
          <a:p>
            <a:r>
              <a:rPr lang="en-US" dirty="0">
                <a:solidFill>
                  <a:srgbClr val="404040"/>
                </a:solidFill>
              </a:rPr>
              <a:t>The Network Load Balancer load balance  layer 3 and layer 4 (TCP/UDP/ICMP) workloads</a:t>
            </a:r>
            <a:endParaRPr lang="it-IT" dirty="0"/>
          </a:p>
        </p:txBody>
      </p:sp>
      <p:sp>
        <p:nvSpPr>
          <p:cNvPr id="5" name="Rectangle 4">
            <a:extLst>
              <a:ext uri="{FF2B5EF4-FFF2-40B4-BE49-F238E27FC236}">
                <a16:creationId xmlns:a16="http://schemas.microsoft.com/office/drawing/2014/main" id="{B4D7DE69-83C2-4379-98C9-78726AD81EDF}"/>
              </a:ext>
            </a:extLst>
          </p:cNvPr>
          <p:cNvSpPr/>
          <p:nvPr/>
        </p:nvSpPr>
        <p:spPr>
          <a:xfrm>
            <a:off x="296584" y="1766481"/>
            <a:ext cx="11475205" cy="646331"/>
          </a:xfrm>
          <a:prstGeom prst="rect">
            <a:avLst/>
          </a:prstGeom>
        </p:spPr>
        <p:txBody>
          <a:bodyPr wrap="square">
            <a:spAutoFit/>
          </a:bodyPr>
          <a:lstStyle/>
          <a:p>
            <a:r>
              <a:rPr lang="en-US" dirty="0">
                <a:solidFill>
                  <a:srgbClr val="404040"/>
                </a:solidFill>
              </a:rPr>
              <a:t>It’s designed to handle volatile traffic patterns and millions of flows, offering high throughput while maintaining ultra-low latency.</a:t>
            </a:r>
            <a:endParaRPr lang="it-IT" dirty="0"/>
          </a:p>
        </p:txBody>
      </p:sp>
      <p:sp>
        <p:nvSpPr>
          <p:cNvPr id="6" name="Rectangle 5">
            <a:extLst>
              <a:ext uri="{FF2B5EF4-FFF2-40B4-BE49-F238E27FC236}">
                <a16:creationId xmlns:a16="http://schemas.microsoft.com/office/drawing/2014/main" id="{0F6B9E6C-5906-4F2F-B26E-94E26A6A5C91}"/>
              </a:ext>
            </a:extLst>
          </p:cNvPr>
          <p:cNvSpPr/>
          <p:nvPr/>
        </p:nvSpPr>
        <p:spPr>
          <a:xfrm>
            <a:off x="375821" y="2505670"/>
            <a:ext cx="11475204" cy="646331"/>
          </a:xfrm>
          <a:prstGeom prst="rect">
            <a:avLst/>
          </a:prstGeom>
        </p:spPr>
        <p:txBody>
          <a:bodyPr wrap="square">
            <a:spAutoFit/>
          </a:bodyPr>
          <a:lstStyle/>
          <a:p>
            <a:r>
              <a:rPr lang="en-US" dirty="0">
                <a:solidFill>
                  <a:srgbClr val="404040"/>
                </a:solidFill>
              </a:rPr>
              <a:t>Ideal load balancing solution for latency-sensitive workloads includes real-time streaming, VoIP, Internet of Things, and trading platforms</a:t>
            </a:r>
            <a:endParaRPr lang="it-IT" dirty="0"/>
          </a:p>
        </p:txBody>
      </p:sp>
      <p:sp>
        <p:nvSpPr>
          <p:cNvPr id="7" name="Rectangle 6">
            <a:extLst>
              <a:ext uri="{FF2B5EF4-FFF2-40B4-BE49-F238E27FC236}">
                <a16:creationId xmlns:a16="http://schemas.microsoft.com/office/drawing/2014/main" id="{906620F9-11FA-435E-B328-5495D3E16B74}"/>
              </a:ext>
            </a:extLst>
          </p:cNvPr>
          <p:cNvSpPr/>
          <p:nvPr/>
        </p:nvSpPr>
        <p:spPr>
          <a:xfrm>
            <a:off x="296583" y="3308231"/>
            <a:ext cx="11475203" cy="646331"/>
          </a:xfrm>
          <a:prstGeom prst="rect">
            <a:avLst/>
          </a:prstGeom>
        </p:spPr>
        <p:txBody>
          <a:bodyPr wrap="square">
            <a:spAutoFit/>
          </a:bodyPr>
          <a:lstStyle/>
          <a:p>
            <a:r>
              <a:rPr lang="en-US" dirty="0">
                <a:solidFill>
                  <a:srgbClr val="404040"/>
                </a:solidFill>
              </a:rPr>
              <a:t>The Network Load Balancer is optimized for long-running connections in the order of days or months, which makes it best suited for your database or WebSocket type applications</a:t>
            </a:r>
            <a:endParaRPr lang="it-IT" dirty="0"/>
          </a:p>
        </p:txBody>
      </p:sp>
      <p:sp>
        <p:nvSpPr>
          <p:cNvPr id="8" name="Rectangle 7">
            <a:extLst>
              <a:ext uri="{FF2B5EF4-FFF2-40B4-BE49-F238E27FC236}">
                <a16:creationId xmlns:a16="http://schemas.microsoft.com/office/drawing/2014/main" id="{48079AEA-1B93-4DA0-8B85-4ED1946E9204}"/>
              </a:ext>
            </a:extLst>
          </p:cNvPr>
          <p:cNvSpPr/>
          <p:nvPr/>
        </p:nvSpPr>
        <p:spPr>
          <a:xfrm>
            <a:off x="296583" y="4183000"/>
            <a:ext cx="11554442" cy="923330"/>
          </a:xfrm>
          <a:prstGeom prst="rect">
            <a:avLst/>
          </a:prstGeom>
        </p:spPr>
        <p:txBody>
          <a:bodyPr wrap="square">
            <a:spAutoFit/>
          </a:bodyPr>
          <a:lstStyle/>
          <a:p>
            <a:r>
              <a:rPr lang="en-US" dirty="0">
                <a:solidFill>
                  <a:srgbClr val="404040"/>
                </a:solidFill>
              </a:rPr>
              <a:t>The Network Load Balancer operates at the connection level and balances incoming client connections to healthy backend with session affinity for </a:t>
            </a:r>
            <a:r>
              <a:rPr lang="en-US" dirty="0" err="1">
                <a:solidFill>
                  <a:srgbClr val="404040"/>
                </a:solidFill>
              </a:rPr>
              <a:t>udp</a:t>
            </a:r>
            <a:r>
              <a:rPr lang="en-US" dirty="0">
                <a:solidFill>
                  <a:srgbClr val="404040"/>
                </a:solidFill>
              </a:rPr>
              <a:t>/</a:t>
            </a:r>
            <a:r>
              <a:rPr lang="en-US" dirty="0" err="1">
                <a:solidFill>
                  <a:srgbClr val="404040"/>
                </a:solidFill>
              </a:rPr>
              <a:t>tcp</a:t>
            </a:r>
            <a:r>
              <a:rPr lang="en-US" dirty="0">
                <a:solidFill>
                  <a:srgbClr val="404040"/>
                </a:solidFill>
              </a:rPr>
              <a:t> a</a:t>
            </a:r>
            <a:r>
              <a:rPr lang="en-US" dirty="0"/>
              <a:t> given flow is always forwarded to the same backend for the lifetime of the connection</a:t>
            </a:r>
            <a:endParaRPr lang="it-IT" dirty="0"/>
          </a:p>
        </p:txBody>
      </p:sp>
      <p:sp>
        <p:nvSpPr>
          <p:cNvPr id="9" name="Rectangle 8">
            <a:extLst>
              <a:ext uri="{FF2B5EF4-FFF2-40B4-BE49-F238E27FC236}">
                <a16:creationId xmlns:a16="http://schemas.microsoft.com/office/drawing/2014/main" id="{CCCFB1DF-831B-4484-AE04-1C594C9371C8}"/>
              </a:ext>
            </a:extLst>
          </p:cNvPr>
          <p:cNvSpPr/>
          <p:nvPr/>
        </p:nvSpPr>
        <p:spPr>
          <a:xfrm>
            <a:off x="296583" y="5150627"/>
            <a:ext cx="6483763" cy="369332"/>
          </a:xfrm>
          <a:prstGeom prst="rect">
            <a:avLst/>
          </a:prstGeom>
        </p:spPr>
        <p:txBody>
          <a:bodyPr wrap="none">
            <a:spAutoFit/>
          </a:bodyPr>
          <a:lstStyle/>
          <a:p>
            <a:r>
              <a:rPr lang="en-US" dirty="0">
                <a:solidFill>
                  <a:srgbClr val="404040"/>
                </a:solidFill>
              </a:rPr>
              <a:t> OCI Flexible Network Load Balancer can be public or private </a:t>
            </a:r>
            <a:endParaRPr lang="it-IT" dirty="0"/>
          </a:p>
        </p:txBody>
      </p:sp>
      <p:sp>
        <p:nvSpPr>
          <p:cNvPr id="3" name="Rectangle 2">
            <a:extLst>
              <a:ext uri="{FF2B5EF4-FFF2-40B4-BE49-F238E27FC236}">
                <a16:creationId xmlns:a16="http://schemas.microsoft.com/office/drawing/2014/main" id="{3426778A-0D8B-4CA4-B26B-2C14CDF26CF5}"/>
              </a:ext>
            </a:extLst>
          </p:cNvPr>
          <p:cNvSpPr/>
          <p:nvPr/>
        </p:nvSpPr>
        <p:spPr>
          <a:xfrm>
            <a:off x="375821" y="5689289"/>
            <a:ext cx="10801932" cy="646331"/>
          </a:xfrm>
          <a:prstGeom prst="rect">
            <a:avLst/>
          </a:prstGeom>
        </p:spPr>
        <p:txBody>
          <a:bodyPr wrap="square">
            <a:spAutoFit/>
          </a:bodyPr>
          <a:lstStyle/>
          <a:p>
            <a:r>
              <a:rPr lang="en-US" dirty="0">
                <a:solidFill>
                  <a:srgbClr val="56504B"/>
                </a:solidFill>
              </a:rPr>
              <a:t>Provides the benefits of flow high availability, source and destination IP addresses, and port preservation</a:t>
            </a:r>
            <a:endParaRPr lang="it-IT" dirty="0">
              <a:solidFill>
                <a:srgbClr val="56504B"/>
              </a:solidFill>
            </a:endParaRPr>
          </a:p>
        </p:txBody>
      </p:sp>
      <p:sp>
        <p:nvSpPr>
          <p:cNvPr id="11" name="Title 3">
            <a:extLst>
              <a:ext uri="{FF2B5EF4-FFF2-40B4-BE49-F238E27FC236}">
                <a16:creationId xmlns:a16="http://schemas.microsoft.com/office/drawing/2014/main" id="{5EE0A08B-D348-45B2-BBF0-8D9AF1FBA403}"/>
              </a:ext>
            </a:extLst>
          </p:cNvPr>
          <p:cNvSpPr txBox="1">
            <a:spLocks/>
          </p:cNvSpPr>
          <p:nvPr/>
        </p:nvSpPr>
        <p:spPr bwMode="auto">
          <a:xfrm>
            <a:off x="8005388" y="42403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Tree>
    <p:extLst>
      <p:ext uri="{BB962C8B-B14F-4D97-AF65-F5344CB8AC3E}">
        <p14:creationId xmlns:p14="http://schemas.microsoft.com/office/powerpoint/2010/main" val="2400788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Creation Steps</a:t>
            </a:r>
          </a:p>
        </p:txBody>
      </p:sp>
      <p:pic>
        <p:nvPicPr>
          <p:cNvPr id="3" name="Picture 2">
            <a:extLst>
              <a:ext uri="{FF2B5EF4-FFF2-40B4-BE49-F238E27FC236}">
                <a16:creationId xmlns:a16="http://schemas.microsoft.com/office/drawing/2014/main" id="{2F6833C7-34A4-481F-B505-013F2A3DCB8B}"/>
              </a:ext>
            </a:extLst>
          </p:cNvPr>
          <p:cNvPicPr>
            <a:picLocks noChangeAspect="1"/>
          </p:cNvPicPr>
          <p:nvPr/>
        </p:nvPicPr>
        <p:blipFill>
          <a:blip r:embed="rId2"/>
          <a:stretch>
            <a:fillRect/>
          </a:stretch>
        </p:blipFill>
        <p:spPr>
          <a:xfrm>
            <a:off x="656947" y="1011296"/>
            <a:ext cx="5086905" cy="2728912"/>
          </a:xfrm>
          <a:prstGeom prst="rect">
            <a:avLst/>
          </a:prstGeom>
        </p:spPr>
      </p:pic>
      <p:sp>
        <p:nvSpPr>
          <p:cNvPr id="10" name="Rectangle 9">
            <a:extLst>
              <a:ext uri="{FF2B5EF4-FFF2-40B4-BE49-F238E27FC236}">
                <a16:creationId xmlns:a16="http://schemas.microsoft.com/office/drawing/2014/main" id="{80B17FAB-9B8D-4A7A-A759-A7B78BC83D67}"/>
              </a:ext>
            </a:extLst>
          </p:cNvPr>
          <p:cNvSpPr/>
          <p:nvPr/>
        </p:nvSpPr>
        <p:spPr>
          <a:xfrm>
            <a:off x="158982" y="1019415"/>
            <a:ext cx="275208" cy="923330"/>
          </a:xfrm>
          <a:prstGeom prst="rect">
            <a:avLst/>
          </a:prstGeom>
        </p:spPr>
        <p:txBody>
          <a:bodyPr wrap="square">
            <a:spAutoFit/>
          </a:bodyPr>
          <a:lstStyle/>
          <a:p>
            <a:r>
              <a:rPr lang="en-US" dirty="0" err="1">
                <a:solidFill>
                  <a:srgbClr val="404040"/>
                </a:solidFill>
              </a:rPr>
              <a:t>nlb</a:t>
            </a:r>
            <a:endParaRPr lang="it-IT" dirty="0"/>
          </a:p>
        </p:txBody>
      </p:sp>
      <p:pic>
        <p:nvPicPr>
          <p:cNvPr id="11" name="Picture 10">
            <a:extLst>
              <a:ext uri="{FF2B5EF4-FFF2-40B4-BE49-F238E27FC236}">
                <a16:creationId xmlns:a16="http://schemas.microsoft.com/office/drawing/2014/main" id="{519DA23D-3115-4926-BF72-AAA03F9743BC}"/>
              </a:ext>
            </a:extLst>
          </p:cNvPr>
          <p:cNvPicPr>
            <a:picLocks noChangeAspect="1"/>
          </p:cNvPicPr>
          <p:nvPr/>
        </p:nvPicPr>
        <p:blipFill>
          <a:blip r:embed="rId3"/>
          <a:stretch>
            <a:fillRect/>
          </a:stretch>
        </p:blipFill>
        <p:spPr>
          <a:xfrm>
            <a:off x="6877128" y="1011294"/>
            <a:ext cx="5086906" cy="2728913"/>
          </a:xfrm>
          <a:prstGeom prst="rect">
            <a:avLst/>
          </a:prstGeom>
        </p:spPr>
      </p:pic>
      <p:sp>
        <p:nvSpPr>
          <p:cNvPr id="12" name="Rectangle 11">
            <a:extLst>
              <a:ext uri="{FF2B5EF4-FFF2-40B4-BE49-F238E27FC236}">
                <a16:creationId xmlns:a16="http://schemas.microsoft.com/office/drawing/2014/main" id="{F20525BD-6EC3-4B3F-B503-20215F51FC1C}"/>
              </a:ext>
            </a:extLst>
          </p:cNvPr>
          <p:cNvSpPr/>
          <p:nvPr/>
        </p:nvSpPr>
        <p:spPr>
          <a:xfrm>
            <a:off x="6310546" y="1024725"/>
            <a:ext cx="275208" cy="2308324"/>
          </a:xfrm>
          <a:prstGeom prst="rect">
            <a:avLst/>
          </a:prstGeom>
        </p:spPr>
        <p:txBody>
          <a:bodyPr wrap="square">
            <a:spAutoFit/>
          </a:bodyPr>
          <a:lstStyle/>
          <a:p>
            <a:r>
              <a:rPr lang="en-US" dirty="0">
                <a:solidFill>
                  <a:srgbClr val="404040"/>
                </a:solidFill>
              </a:rPr>
              <a:t>Listener </a:t>
            </a:r>
            <a:endParaRPr lang="it-IT" dirty="0"/>
          </a:p>
        </p:txBody>
      </p:sp>
      <p:pic>
        <p:nvPicPr>
          <p:cNvPr id="13" name="Picture 12">
            <a:extLst>
              <a:ext uri="{FF2B5EF4-FFF2-40B4-BE49-F238E27FC236}">
                <a16:creationId xmlns:a16="http://schemas.microsoft.com/office/drawing/2014/main" id="{E222DFAF-AA61-4E26-AF1C-C1A0F18FA797}"/>
              </a:ext>
            </a:extLst>
          </p:cNvPr>
          <p:cNvPicPr>
            <a:picLocks noChangeAspect="1"/>
          </p:cNvPicPr>
          <p:nvPr/>
        </p:nvPicPr>
        <p:blipFill>
          <a:blip r:embed="rId4"/>
          <a:stretch>
            <a:fillRect/>
          </a:stretch>
        </p:blipFill>
        <p:spPr>
          <a:xfrm>
            <a:off x="637426" y="3892430"/>
            <a:ext cx="5106426" cy="2851207"/>
          </a:xfrm>
          <a:prstGeom prst="rect">
            <a:avLst/>
          </a:prstGeom>
        </p:spPr>
      </p:pic>
      <p:sp>
        <p:nvSpPr>
          <p:cNvPr id="14" name="Rectangle 13">
            <a:extLst>
              <a:ext uri="{FF2B5EF4-FFF2-40B4-BE49-F238E27FC236}">
                <a16:creationId xmlns:a16="http://schemas.microsoft.com/office/drawing/2014/main" id="{4AC8B841-C817-484A-B6C9-81043909A30E}"/>
              </a:ext>
            </a:extLst>
          </p:cNvPr>
          <p:cNvSpPr/>
          <p:nvPr/>
        </p:nvSpPr>
        <p:spPr>
          <a:xfrm>
            <a:off x="158982" y="3892430"/>
            <a:ext cx="275208" cy="2308324"/>
          </a:xfrm>
          <a:prstGeom prst="rect">
            <a:avLst/>
          </a:prstGeom>
        </p:spPr>
        <p:txBody>
          <a:bodyPr wrap="square">
            <a:spAutoFit/>
          </a:bodyPr>
          <a:lstStyle/>
          <a:p>
            <a:r>
              <a:rPr lang="en-US" dirty="0">
                <a:solidFill>
                  <a:srgbClr val="404040"/>
                </a:solidFill>
              </a:rPr>
              <a:t>Port def.</a:t>
            </a:r>
            <a:endParaRPr lang="it-IT" dirty="0"/>
          </a:p>
        </p:txBody>
      </p:sp>
      <p:pic>
        <p:nvPicPr>
          <p:cNvPr id="15" name="Picture 14">
            <a:extLst>
              <a:ext uri="{FF2B5EF4-FFF2-40B4-BE49-F238E27FC236}">
                <a16:creationId xmlns:a16="http://schemas.microsoft.com/office/drawing/2014/main" id="{8F07D417-6C86-4CB6-B858-B404906AF613}"/>
              </a:ext>
            </a:extLst>
          </p:cNvPr>
          <p:cNvPicPr>
            <a:picLocks noChangeAspect="1"/>
          </p:cNvPicPr>
          <p:nvPr/>
        </p:nvPicPr>
        <p:blipFill>
          <a:blip r:embed="rId5"/>
          <a:stretch>
            <a:fillRect/>
          </a:stretch>
        </p:blipFill>
        <p:spPr>
          <a:xfrm>
            <a:off x="6877128" y="3848042"/>
            <a:ext cx="5314872" cy="2851207"/>
          </a:xfrm>
          <a:prstGeom prst="rect">
            <a:avLst/>
          </a:prstGeom>
        </p:spPr>
      </p:pic>
      <p:sp>
        <p:nvSpPr>
          <p:cNvPr id="16" name="Rectangle 15">
            <a:extLst>
              <a:ext uri="{FF2B5EF4-FFF2-40B4-BE49-F238E27FC236}">
                <a16:creationId xmlns:a16="http://schemas.microsoft.com/office/drawing/2014/main" id="{423AF9F1-B127-43C9-8D05-6F1F0A415EB1}"/>
              </a:ext>
            </a:extLst>
          </p:cNvPr>
          <p:cNvSpPr/>
          <p:nvPr/>
        </p:nvSpPr>
        <p:spPr>
          <a:xfrm>
            <a:off x="6224675" y="3848042"/>
            <a:ext cx="275208" cy="2308324"/>
          </a:xfrm>
          <a:prstGeom prst="rect">
            <a:avLst/>
          </a:prstGeom>
        </p:spPr>
        <p:txBody>
          <a:bodyPr wrap="square">
            <a:spAutoFit/>
          </a:bodyPr>
          <a:lstStyle/>
          <a:p>
            <a:r>
              <a:rPr lang="en-US" dirty="0">
                <a:solidFill>
                  <a:srgbClr val="404040"/>
                </a:solidFill>
              </a:rPr>
              <a:t>backends</a:t>
            </a:r>
            <a:endParaRPr lang="it-IT" dirty="0"/>
          </a:p>
        </p:txBody>
      </p:sp>
      <p:sp>
        <p:nvSpPr>
          <p:cNvPr id="17" name="Title 3">
            <a:extLst>
              <a:ext uri="{FF2B5EF4-FFF2-40B4-BE49-F238E27FC236}">
                <a16:creationId xmlns:a16="http://schemas.microsoft.com/office/drawing/2014/main" id="{D3A15F3E-2701-4168-8A72-05CF99D7CEFB}"/>
              </a:ext>
            </a:extLst>
          </p:cNvPr>
          <p:cNvSpPr txBox="1">
            <a:spLocks/>
          </p:cNvSpPr>
          <p:nvPr/>
        </p:nvSpPr>
        <p:spPr bwMode="auto">
          <a:xfrm>
            <a:off x="8197636" y="32855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4" name="Rectángulo 3">
            <a:extLst>
              <a:ext uri="{FF2B5EF4-FFF2-40B4-BE49-F238E27FC236}">
                <a16:creationId xmlns:a16="http://schemas.microsoft.com/office/drawing/2014/main" id="{B5382772-115B-41BC-3C8A-AA67FA7BD825}"/>
              </a:ext>
            </a:extLst>
          </p:cNvPr>
          <p:cNvSpPr/>
          <p:nvPr/>
        </p:nvSpPr>
        <p:spPr>
          <a:xfrm>
            <a:off x="1147483" y="1147482"/>
            <a:ext cx="1972236" cy="89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FC429626-2804-AD71-2C2A-347AFEC5CD9E}"/>
              </a:ext>
            </a:extLst>
          </p:cNvPr>
          <p:cNvSpPr/>
          <p:nvPr/>
        </p:nvSpPr>
        <p:spPr>
          <a:xfrm>
            <a:off x="1147483" y="3992282"/>
            <a:ext cx="2946399" cy="1526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5">
            <a:extLst>
              <a:ext uri="{FF2B5EF4-FFF2-40B4-BE49-F238E27FC236}">
                <a16:creationId xmlns:a16="http://schemas.microsoft.com/office/drawing/2014/main" id="{2CD5163B-023B-227E-A99A-A6FEFDDF7E71}"/>
              </a:ext>
            </a:extLst>
          </p:cNvPr>
          <p:cNvSpPr/>
          <p:nvPr/>
        </p:nvSpPr>
        <p:spPr>
          <a:xfrm>
            <a:off x="7278867" y="3962343"/>
            <a:ext cx="3494098" cy="1255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38F8EA86-DC33-0DE2-5364-E6A52F58FA5F}"/>
              </a:ext>
            </a:extLst>
          </p:cNvPr>
          <p:cNvSpPr/>
          <p:nvPr/>
        </p:nvSpPr>
        <p:spPr>
          <a:xfrm>
            <a:off x="7345082" y="1147482"/>
            <a:ext cx="2265083" cy="8964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57385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(cont.)</a:t>
            </a:r>
          </a:p>
        </p:txBody>
      </p:sp>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pic>
        <p:nvPicPr>
          <p:cNvPr id="3" name="Picture 2">
            <a:extLst>
              <a:ext uri="{FF2B5EF4-FFF2-40B4-BE49-F238E27FC236}">
                <a16:creationId xmlns:a16="http://schemas.microsoft.com/office/drawing/2014/main" id="{844E6425-F897-4315-B31F-1C94BA57CE60}"/>
              </a:ext>
            </a:extLst>
          </p:cNvPr>
          <p:cNvPicPr>
            <a:picLocks noChangeAspect="1"/>
          </p:cNvPicPr>
          <p:nvPr/>
        </p:nvPicPr>
        <p:blipFill>
          <a:blip r:embed="rId2"/>
          <a:stretch>
            <a:fillRect/>
          </a:stretch>
        </p:blipFill>
        <p:spPr>
          <a:xfrm>
            <a:off x="2936762" y="1216240"/>
            <a:ext cx="9294030" cy="5641760"/>
          </a:xfrm>
          <a:prstGeom prst="rect">
            <a:avLst/>
          </a:prstGeom>
        </p:spPr>
      </p:pic>
      <p:sp>
        <p:nvSpPr>
          <p:cNvPr id="8" name="Rectangle 7">
            <a:extLst>
              <a:ext uri="{FF2B5EF4-FFF2-40B4-BE49-F238E27FC236}">
                <a16:creationId xmlns:a16="http://schemas.microsoft.com/office/drawing/2014/main" id="{21754CDF-FF1C-45D2-902E-AD18BE59F26D}"/>
              </a:ext>
            </a:extLst>
          </p:cNvPr>
          <p:cNvSpPr/>
          <p:nvPr/>
        </p:nvSpPr>
        <p:spPr>
          <a:xfrm>
            <a:off x="296586" y="2537676"/>
            <a:ext cx="2517635" cy="1754326"/>
          </a:xfrm>
          <a:prstGeom prst="rect">
            <a:avLst/>
          </a:prstGeom>
        </p:spPr>
        <p:txBody>
          <a:bodyPr wrap="square">
            <a:spAutoFit/>
          </a:bodyPr>
          <a:lstStyle/>
          <a:p>
            <a:pPr>
              <a:buFont typeface="Arial" panose="020B0604020202020204" pitchFamily="34" charset="0"/>
              <a:buChar char="•"/>
            </a:pPr>
            <a:r>
              <a:rPr lang="en-US" b="1" dirty="0">
                <a:solidFill>
                  <a:srgbClr val="666666"/>
                </a:solidFill>
              </a:rPr>
              <a:t>Protocol:</a:t>
            </a:r>
            <a:r>
              <a:rPr lang="en-US" dirty="0">
                <a:solidFill>
                  <a:srgbClr val="666666"/>
                </a:solidFill>
              </a:rPr>
              <a:t> Required. Select one of the following options:</a:t>
            </a:r>
          </a:p>
          <a:p>
            <a:pPr marL="742950" lvl="1" indent="-285750">
              <a:buFont typeface="Arial" panose="020B0604020202020204" pitchFamily="34" charset="0"/>
              <a:buChar char="•"/>
            </a:pPr>
            <a:r>
              <a:rPr lang="en-US" b="1" dirty="0">
                <a:solidFill>
                  <a:srgbClr val="666666"/>
                </a:solidFill>
              </a:rPr>
              <a:t>UDP</a:t>
            </a:r>
            <a:endParaRPr lang="en-US" dirty="0">
              <a:solidFill>
                <a:srgbClr val="666666"/>
              </a:solidFill>
            </a:endParaRPr>
          </a:p>
          <a:p>
            <a:pPr marL="742950" lvl="1" indent="-285750">
              <a:buFont typeface="Arial" panose="020B0604020202020204" pitchFamily="34" charset="0"/>
              <a:buChar char="•"/>
            </a:pPr>
            <a:r>
              <a:rPr lang="en-US" b="1" dirty="0">
                <a:solidFill>
                  <a:srgbClr val="666666"/>
                </a:solidFill>
              </a:rPr>
              <a:t>TCP</a:t>
            </a:r>
            <a:endParaRPr lang="en-US" dirty="0">
              <a:solidFill>
                <a:srgbClr val="666666"/>
              </a:solidFill>
            </a:endParaRPr>
          </a:p>
          <a:p>
            <a:pPr marL="742950" lvl="1" indent="-285750">
              <a:buFont typeface="Arial" panose="020B0604020202020204" pitchFamily="34" charset="0"/>
              <a:buChar char="•"/>
            </a:pPr>
            <a:r>
              <a:rPr lang="en-US" b="1" dirty="0">
                <a:solidFill>
                  <a:srgbClr val="666666"/>
                </a:solidFill>
              </a:rPr>
              <a:t>UDP/TCP</a:t>
            </a:r>
            <a:endParaRPr lang="en-US" dirty="0">
              <a:solidFill>
                <a:srgbClr val="666666"/>
              </a:solidFill>
            </a:endParaRPr>
          </a:p>
        </p:txBody>
      </p:sp>
      <p:sp>
        <p:nvSpPr>
          <p:cNvPr id="7" name="Title 3">
            <a:extLst>
              <a:ext uri="{FF2B5EF4-FFF2-40B4-BE49-F238E27FC236}">
                <a16:creationId xmlns:a16="http://schemas.microsoft.com/office/drawing/2014/main" id="{90BD1255-B1E0-4DC3-B3E3-6A455E73A0A1}"/>
              </a:ext>
            </a:extLst>
          </p:cNvPr>
          <p:cNvSpPr txBox="1">
            <a:spLocks/>
          </p:cNvSpPr>
          <p:nvPr/>
        </p:nvSpPr>
        <p:spPr bwMode="auto">
          <a:xfrm>
            <a:off x="8129016" y="332134"/>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4" name="Rectángulo 3">
            <a:extLst>
              <a:ext uri="{FF2B5EF4-FFF2-40B4-BE49-F238E27FC236}">
                <a16:creationId xmlns:a16="http://schemas.microsoft.com/office/drawing/2014/main" id="{F016071E-9246-4D88-325B-DE585F3BA1CF}"/>
              </a:ext>
            </a:extLst>
          </p:cNvPr>
          <p:cNvSpPr/>
          <p:nvPr/>
        </p:nvSpPr>
        <p:spPr>
          <a:xfrm>
            <a:off x="3143623" y="1506496"/>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5B641CD0-260E-38AA-76D5-24BF00B9382F}"/>
              </a:ext>
            </a:extLst>
          </p:cNvPr>
          <p:cNvSpPr/>
          <p:nvPr/>
        </p:nvSpPr>
        <p:spPr>
          <a:xfrm>
            <a:off x="5372847" y="2958353"/>
            <a:ext cx="1675727" cy="161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188813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(cont.)</a:t>
            </a:r>
          </a:p>
        </p:txBody>
      </p:sp>
      <p:pic>
        <p:nvPicPr>
          <p:cNvPr id="4" name="Picture 3">
            <a:extLst>
              <a:ext uri="{FF2B5EF4-FFF2-40B4-BE49-F238E27FC236}">
                <a16:creationId xmlns:a16="http://schemas.microsoft.com/office/drawing/2014/main" id="{422F34E3-240A-4F70-846A-1F6FA8BEFA85}"/>
              </a:ext>
            </a:extLst>
          </p:cNvPr>
          <p:cNvPicPr>
            <a:picLocks noChangeAspect="1"/>
          </p:cNvPicPr>
          <p:nvPr/>
        </p:nvPicPr>
        <p:blipFill>
          <a:blip r:embed="rId2"/>
          <a:stretch>
            <a:fillRect/>
          </a:stretch>
        </p:blipFill>
        <p:spPr>
          <a:xfrm>
            <a:off x="6560598" y="1171076"/>
            <a:ext cx="5134252" cy="5686924"/>
          </a:xfrm>
          <a:prstGeom prst="rect">
            <a:avLst/>
          </a:prstGeom>
        </p:spPr>
      </p:pic>
      <p:sp>
        <p:nvSpPr>
          <p:cNvPr id="5" name="Rectangle 4">
            <a:extLst>
              <a:ext uri="{FF2B5EF4-FFF2-40B4-BE49-F238E27FC236}">
                <a16:creationId xmlns:a16="http://schemas.microsoft.com/office/drawing/2014/main" id="{69AD7F5F-6446-45EE-83B1-FF54C42254D6}"/>
              </a:ext>
            </a:extLst>
          </p:cNvPr>
          <p:cNvSpPr/>
          <p:nvPr/>
        </p:nvSpPr>
        <p:spPr>
          <a:xfrm>
            <a:off x="296586" y="1393523"/>
            <a:ext cx="6096000" cy="4247317"/>
          </a:xfrm>
          <a:prstGeom prst="rect">
            <a:avLst/>
          </a:prstGeom>
        </p:spPr>
        <p:txBody>
          <a:bodyPr>
            <a:spAutoFit/>
          </a:bodyPr>
          <a:lstStyle/>
          <a:p>
            <a:pPr>
              <a:buFont typeface="Arial" panose="020B0604020202020204" pitchFamily="34" charset="0"/>
              <a:buChar char="•"/>
            </a:pPr>
            <a:r>
              <a:rPr lang="en-US" b="1" dirty="0">
                <a:solidFill>
                  <a:srgbClr val="666666"/>
                </a:solidFill>
              </a:rPr>
              <a:t>5-Tuple Hash</a:t>
            </a:r>
            <a:r>
              <a:rPr lang="en-US" dirty="0">
                <a:solidFill>
                  <a:srgbClr val="666666"/>
                </a:solidFill>
              </a:rPr>
              <a:t>: Routs incoming traffic based on 5-Tuple (source IP and port, destination IP and port, protocol) Hash. This is the default network load balancer policy.</a:t>
            </a:r>
          </a:p>
          <a:p>
            <a:pPr>
              <a:buFont typeface="Arial" panose="020B0604020202020204" pitchFamily="34" charset="0"/>
              <a:buChar char="•"/>
            </a:pPr>
            <a:r>
              <a:rPr lang="en-US" b="1" dirty="0">
                <a:solidFill>
                  <a:srgbClr val="666666"/>
                </a:solidFill>
              </a:rPr>
              <a:t>3-Tuple Hash</a:t>
            </a:r>
            <a:r>
              <a:rPr lang="en-US" dirty="0">
                <a:solidFill>
                  <a:srgbClr val="666666"/>
                </a:solidFill>
              </a:rPr>
              <a:t>: Routs incoming traffic based on 3-Tuple (source IP, destination IP, protocol) Hash.</a:t>
            </a:r>
          </a:p>
          <a:p>
            <a:pPr>
              <a:buFont typeface="Arial" panose="020B0604020202020204" pitchFamily="34" charset="0"/>
              <a:buChar char="•"/>
            </a:pPr>
            <a:r>
              <a:rPr lang="en-US" b="1" dirty="0">
                <a:solidFill>
                  <a:srgbClr val="666666"/>
                </a:solidFill>
              </a:rPr>
              <a:t>2-Tuple Hash</a:t>
            </a:r>
            <a:r>
              <a:rPr lang="en-US" dirty="0">
                <a:solidFill>
                  <a:srgbClr val="666666"/>
                </a:solidFill>
              </a:rPr>
              <a:t>: Routs incoming traffic based on 2-Tuple (source IP Destination, destination IP) Hash.</a:t>
            </a:r>
          </a:p>
          <a:p>
            <a:endParaRPr lang="en-US" dirty="0">
              <a:solidFill>
                <a:srgbClr val="666666"/>
              </a:solidFill>
            </a:endParaRPr>
          </a:p>
          <a:p>
            <a:r>
              <a:rPr lang="en-US" dirty="0">
                <a:solidFill>
                  <a:srgbClr val="666666"/>
                </a:solidFill>
              </a:rPr>
              <a:t>The 5-Tuple Hash policy provides session affinity within a given TCP or UDP session, where packets in the same session are directed to the same backend server behind the flexible network load balancer. Use a 3-Tuple or 2-Tuple network load balancing policy to provide session affinity beyond the lifetime of a given session</a:t>
            </a:r>
          </a:p>
          <a:p>
            <a:endParaRPr lang="en-US" dirty="0">
              <a:solidFill>
                <a:srgbClr val="666666"/>
              </a:solidFill>
            </a:endParaRPr>
          </a:p>
        </p:txBody>
      </p:sp>
      <p:sp>
        <p:nvSpPr>
          <p:cNvPr id="6" name="Title 3">
            <a:extLst>
              <a:ext uri="{FF2B5EF4-FFF2-40B4-BE49-F238E27FC236}">
                <a16:creationId xmlns:a16="http://schemas.microsoft.com/office/drawing/2014/main" id="{AB244F25-5810-4236-A67E-D8381F75E1A2}"/>
              </a:ext>
            </a:extLst>
          </p:cNvPr>
          <p:cNvSpPr txBox="1">
            <a:spLocks/>
          </p:cNvSpPr>
          <p:nvPr/>
        </p:nvSpPr>
        <p:spPr bwMode="auto">
          <a:xfrm>
            <a:off x="8197636" y="32855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3" name="Rectángulo 2">
            <a:extLst>
              <a:ext uri="{FF2B5EF4-FFF2-40B4-BE49-F238E27FC236}">
                <a16:creationId xmlns:a16="http://schemas.microsoft.com/office/drawing/2014/main" id="{F6ADCD9B-2B1A-216F-A6A1-DEB6F6E969D5}"/>
              </a:ext>
            </a:extLst>
          </p:cNvPr>
          <p:cNvSpPr/>
          <p:nvPr/>
        </p:nvSpPr>
        <p:spPr>
          <a:xfrm>
            <a:off x="6910974" y="1493388"/>
            <a:ext cx="4312837" cy="90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2035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(cont.)</a:t>
            </a:r>
          </a:p>
        </p:txBody>
      </p:sp>
      <p:pic>
        <p:nvPicPr>
          <p:cNvPr id="3" name="Picture 2">
            <a:extLst>
              <a:ext uri="{FF2B5EF4-FFF2-40B4-BE49-F238E27FC236}">
                <a16:creationId xmlns:a16="http://schemas.microsoft.com/office/drawing/2014/main" id="{A5B82C61-4724-4336-AE2B-743ABA10D0D9}"/>
              </a:ext>
            </a:extLst>
          </p:cNvPr>
          <p:cNvPicPr>
            <a:picLocks noChangeAspect="1"/>
          </p:cNvPicPr>
          <p:nvPr/>
        </p:nvPicPr>
        <p:blipFill>
          <a:blip r:embed="rId2"/>
          <a:stretch>
            <a:fillRect/>
          </a:stretch>
        </p:blipFill>
        <p:spPr>
          <a:xfrm>
            <a:off x="3403772" y="1060450"/>
            <a:ext cx="8359142" cy="5797550"/>
          </a:xfrm>
          <a:prstGeom prst="rect">
            <a:avLst/>
          </a:prstGeom>
        </p:spPr>
      </p:pic>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2308324"/>
          </a:xfrm>
          <a:prstGeom prst="rect">
            <a:avLst/>
          </a:prstGeom>
        </p:spPr>
        <p:txBody>
          <a:bodyPr wrap="square">
            <a:spAutoFit/>
          </a:bodyPr>
          <a:lstStyle/>
          <a:p>
            <a:r>
              <a:rPr lang="en-US" dirty="0">
                <a:solidFill>
                  <a:srgbClr val="666666"/>
                </a:solidFill>
              </a:rPr>
              <a:t>Check </a:t>
            </a:r>
            <a:r>
              <a:rPr lang="en-US" b="1" dirty="0">
                <a:solidFill>
                  <a:srgbClr val="666666"/>
                </a:solidFill>
              </a:rPr>
              <a:t>Preserve Source IP</a:t>
            </a:r>
            <a:r>
              <a:rPr lang="en-US" dirty="0">
                <a:solidFill>
                  <a:srgbClr val="666666"/>
                </a:solidFill>
              </a:rPr>
              <a:t> to preserve the original source and destination header (IP addresses and ports) of each incoming packet all the way to the backend server</a:t>
            </a:r>
            <a:endParaRPr lang="it-IT" dirty="0"/>
          </a:p>
        </p:txBody>
      </p:sp>
      <p:sp>
        <p:nvSpPr>
          <p:cNvPr id="8" name="Title 3">
            <a:extLst>
              <a:ext uri="{FF2B5EF4-FFF2-40B4-BE49-F238E27FC236}">
                <a16:creationId xmlns:a16="http://schemas.microsoft.com/office/drawing/2014/main" id="{9E4BCF7D-265D-40AC-B5A3-9C9BA0A9D834}"/>
              </a:ext>
            </a:extLst>
          </p:cNvPr>
          <p:cNvSpPr txBox="1">
            <a:spLocks/>
          </p:cNvSpPr>
          <p:nvPr/>
        </p:nvSpPr>
        <p:spPr bwMode="auto">
          <a:xfrm>
            <a:off x="8197636" y="32855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4" name="Rectángulo 3">
            <a:extLst>
              <a:ext uri="{FF2B5EF4-FFF2-40B4-BE49-F238E27FC236}">
                <a16:creationId xmlns:a16="http://schemas.microsoft.com/office/drawing/2014/main" id="{27097458-A5F4-9A2A-FF57-92B9F9E6C20C}"/>
              </a:ext>
            </a:extLst>
          </p:cNvPr>
          <p:cNvSpPr/>
          <p:nvPr/>
        </p:nvSpPr>
        <p:spPr>
          <a:xfrm>
            <a:off x="3594936" y="1362635"/>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F1B1DA19-D741-08CD-67D5-A69E7E90E604}"/>
              </a:ext>
            </a:extLst>
          </p:cNvPr>
          <p:cNvSpPr/>
          <p:nvPr/>
        </p:nvSpPr>
        <p:spPr>
          <a:xfrm>
            <a:off x="5103906" y="2868707"/>
            <a:ext cx="1111624" cy="101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92483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(cont.)</a:t>
            </a:r>
          </a:p>
        </p:txBody>
      </p:sp>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pic>
        <p:nvPicPr>
          <p:cNvPr id="4" name="Picture 3">
            <a:extLst>
              <a:ext uri="{FF2B5EF4-FFF2-40B4-BE49-F238E27FC236}">
                <a16:creationId xmlns:a16="http://schemas.microsoft.com/office/drawing/2014/main" id="{BCE7CBE8-3C63-4679-B340-3C8C0F0B89B2}"/>
              </a:ext>
            </a:extLst>
          </p:cNvPr>
          <p:cNvPicPr>
            <a:picLocks noChangeAspect="1"/>
          </p:cNvPicPr>
          <p:nvPr/>
        </p:nvPicPr>
        <p:blipFill>
          <a:blip r:embed="rId2"/>
          <a:stretch>
            <a:fillRect/>
          </a:stretch>
        </p:blipFill>
        <p:spPr>
          <a:xfrm>
            <a:off x="3030360" y="940273"/>
            <a:ext cx="9161640" cy="5758977"/>
          </a:xfrm>
          <a:prstGeom prst="rect">
            <a:avLst/>
          </a:prstGeom>
        </p:spPr>
      </p:pic>
      <p:sp>
        <p:nvSpPr>
          <p:cNvPr id="5" name="Rectangle 4">
            <a:extLst>
              <a:ext uri="{FF2B5EF4-FFF2-40B4-BE49-F238E27FC236}">
                <a16:creationId xmlns:a16="http://schemas.microsoft.com/office/drawing/2014/main" id="{1DCAF143-148C-4210-952C-C4FFEB755EE7}"/>
              </a:ext>
            </a:extLst>
          </p:cNvPr>
          <p:cNvSpPr/>
          <p:nvPr/>
        </p:nvSpPr>
        <p:spPr>
          <a:xfrm>
            <a:off x="249787" y="2012001"/>
            <a:ext cx="2686975" cy="2308324"/>
          </a:xfrm>
          <a:prstGeom prst="rect">
            <a:avLst/>
          </a:prstGeom>
        </p:spPr>
        <p:txBody>
          <a:bodyPr wrap="square">
            <a:spAutoFit/>
          </a:bodyPr>
          <a:lstStyle/>
          <a:p>
            <a:r>
              <a:rPr lang="en-US" dirty="0"/>
              <a:t>Weighting affects the proportion of requests directed to each server. For example, a server weighted as 3 receives three times the number of connections as a server weighted as 1</a:t>
            </a:r>
            <a:endParaRPr lang="en-US" dirty="0">
              <a:solidFill>
                <a:srgbClr val="666666"/>
              </a:solidFill>
            </a:endParaRPr>
          </a:p>
        </p:txBody>
      </p:sp>
      <p:sp>
        <p:nvSpPr>
          <p:cNvPr id="8" name="Title 3">
            <a:extLst>
              <a:ext uri="{FF2B5EF4-FFF2-40B4-BE49-F238E27FC236}">
                <a16:creationId xmlns:a16="http://schemas.microsoft.com/office/drawing/2014/main" id="{0EEA1ECB-F7ED-4B40-B396-15D47BA9C191}"/>
              </a:ext>
            </a:extLst>
          </p:cNvPr>
          <p:cNvSpPr txBox="1">
            <a:spLocks/>
          </p:cNvSpPr>
          <p:nvPr/>
        </p:nvSpPr>
        <p:spPr bwMode="auto">
          <a:xfrm>
            <a:off x="8197636" y="32855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3" name="Rectángulo 2">
            <a:extLst>
              <a:ext uri="{FF2B5EF4-FFF2-40B4-BE49-F238E27FC236}">
                <a16:creationId xmlns:a16="http://schemas.microsoft.com/office/drawing/2014/main" id="{880C23A6-F12F-A86F-30FE-7BB05D5F0591}"/>
              </a:ext>
            </a:extLst>
          </p:cNvPr>
          <p:cNvSpPr/>
          <p:nvPr/>
        </p:nvSpPr>
        <p:spPr>
          <a:xfrm>
            <a:off x="3227294" y="1261035"/>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675968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Network Load Balancer (cont.)</a:t>
            </a:r>
          </a:p>
        </p:txBody>
      </p:sp>
      <p:sp>
        <p:nvSpPr>
          <p:cNvPr id="6" name="Rectangle 5">
            <a:extLst>
              <a:ext uri="{FF2B5EF4-FFF2-40B4-BE49-F238E27FC236}">
                <a16:creationId xmlns:a16="http://schemas.microsoft.com/office/drawing/2014/main" id="{1609A31D-E6CB-4562-ABE8-6BA448B01DE3}"/>
              </a:ext>
            </a:extLst>
          </p:cNvPr>
          <p:cNvSpPr/>
          <p:nvPr/>
        </p:nvSpPr>
        <p:spPr>
          <a:xfrm>
            <a:off x="296586" y="2168344"/>
            <a:ext cx="2686975" cy="369332"/>
          </a:xfrm>
          <a:prstGeom prst="rect">
            <a:avLst/>
          </a:prstGeom>
        </p:spPr>
        <p:txBody>
          <a:bodyPr wrap="square">
            <a:spAutoFit/>
          </a:bodyPr>
          <a:lstStyle/>
          <a:p>
            <a:endParaRPr lang="it-IT" dirty="0"/>
          </a:p>
        </p:txBody>
      </p:sp>
      <p:pic>
        <p:nvPicPr>
          <p:cNvPr id="3" name="Picture 2">
            <a:extLst>
              <a:ext uri="{FF2B5EF4-FFF2-40B4-BE49-F238E27FC236}">
                <a16:creationId xmlns:a16="http://schemas.microsoft.com/office/drawing/2014/main" id="{0F7E028E-F563-41D6-A7B3-A29D7D15ADF2}"/>
              </a:ext>
            </a:extLst>
          </p:cNvPr>
          <p:cNvPicPr>
            <a:picLocks noChangeAspect="1"/>
          </p:cNvPicPr>
          <p:nvPr/>
        </p:nvPicPr>
        <p:blipFill>
          <a:blip r:embed="rId2"/>
          <a:stretch>
            <a:fillRect/>
          </a:stretch>
        </p:blipFill>
        <p:spPr>
          <a:xfrm>
            <a:off x="452762" y="827142"/>
            <a:ext cx="10842594" cy="4517215"/>
          </a:xfrm>
          <a:prstGeom prst="rect">
            <a:avLst/>
          </a:prstGeom>
        </p:spPr>
      </p:pic>
      <p:sp>
        <p:nvSpPr>
          <p:cNvPr id="7" name="Rectangle 6">
            <a:extLst>
              <a:ext uri="{FF2B5EF4-FFF2-40B4-BE49-F238E27FC236}">
                <a16:creationId xmlns:a16="http://schemas.microsoft.com/office/drawing/2014/main" id="{721FAF3D-1381-48B3-B58B-5CD4D0152292}"/>
              </a:ext>
            </a:extLst>
          </p:cNvPr>
          <p:cNvSpPr/>
          <p:nvPr/>
        </p:nvSpPr>
        <p:spPr>
          <a:xfrm>
            <a:off x="562251" y="5495576"/>
            <a:ext cx="10605857" cy="369332"/>
          </a:xfrm>
          <a:prstGeom prst="rect">
            <a:avLst/>
          </a:prstGeom>
        </p:spPr>
        <p:txBody>
          <a:bodyPr wrap="square">
            <a:spAutoFit/>
          </a:bodyPr>
          <a:lstStyle/>
          <a:p>
            <a:r>
              <a:rPr lang="it-IT" dirty="0"/>
              <a:t>https://docs.oracle.com/en-us/iaas/Content/NetworkLoadBalancer/WorkRequests/metrics.htm</a:t>
            </a:r>
          </a:p>
        </p:txBody>
      </p:sp>
      <p:sp>
        <p:nvSpPr>
          <p:cNvPr id="8" name="Rectangle 7">
            <a:extLst>
              <a:ext uri="{FF2B5EF4-FFF2-40B4-BE49-F238E27FC236}">
                <a16:creationId xmlns:a16="http://schemas.microsoft.com/office/drawing/2014/main" id="{6D9630E1-1C43-4619-9D77-90965F6F63EA}"/>
              </a:ext>
            </a:extLst>
          </p:cNvPr>
          <p:cNvSpPr/>
          <p:nvPr/>
        </p:nvSpPr>
        <p:spPr>
          <a:xfrm>
            <a:off x="562250" y="5824367"/>
            <a:ext cx="9771357" cy="646331"/>
          </a:xfrm>
          <a:prstGeom prst="rect">
            <a:avLst/>
          </a:prstGeom>
        </p:spPr>
        <p:txBody>
          <a:bodyPr wrap="square">
            <a:spAutoFit/>
          </a:bodyPr>
          <a:lstStyle/>
          <a:p>
            <a:r>
              <a:rPr lang="it-IT" dirty="0"/>
              <a:t>https://docs.oracle.com/en-us/iaas/Content/Network/Concepts/vcn_flow_logs.htm#vcn_flow_logs</a:t>
            </a:r>
          </a:p>
        </p:txBody>
      </p:sp>
      <p:sp>
        <p:nvSpPr>
          <p:cNvPr id="10" name="Title 3">
            <a:extLst>
              <a:ext uri="{FF2B5EF4-FFF2-40B4-BE49-F238E27FC236}">
                <a16:creationId xmlns:a16="http://schemas.microsoft.com/office/drawing/2014/main" id="{A55C5444-AAA5-4705-A9A6-E4D35AB16EC2}"/>
              </a:ext>
            </a:extLst>
          </p:cNvPr>
          <p:cNvSpPr txBox="1">
            <a:spLocks/>
          </p:cNvSpPr>
          <p:nvPr/>
        </p:nvSpPr>
        <p:spPr bwMode="auto">
          <a:xfrm>
            <a:off x="8197636" y="328557"/>
            <a:ext cx="3766398" cy="4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Georgia" panose="02040502050405020303" pitchFamily="18" charset="0"/>
                <a:ea typeface="Oracle Sans" panose="020B0503020204020204" pitchFamily="34" charset="0"/>
                <a:cs typeface="Oracle Sans" panose="020B0503020204020204" pitchFamily="34" charset="0"/>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ea typeface="Oracle Sans" panose="020B0503020204020204" pitchFamily="34" charset="0"/>
                <a:cs typeface="Oracle Sans" panose="020B0503020204020204" pitchFamily="34" charset="0"/>
              </a:defRPr>
            </a:lvl9pPr>
          </a:lstStyle>
          <a:p>
            <a:r>
              <a:rPr lang="en-US" sz="2000" dirty="0">
                <a:solidFill>
                  <a:srgbClr val="FF0000"/>
                </a:solidFill>
              </a:rPr>
              <a:t>OCI Network Load Balancer</a:t>
            </a:r>
          </a:p>
        </p:txBody>
      </p:sp>
      <p:sp>
        <p:nvSpPr>
          <p:cNvPr id="4" name="Rectángulo 3">
            <a:extLst>
              <a:ext uri="{FF2B5EF4-FFF2-40B4-BE49-F238E27FC236}">
                <a16:creationId xmlns:a16="http://schemas.microsoft.com/office/drawing/2014/main" id="{AE9EFD1C-DA40-59B7-5402-C45F5EDBE8FF}"/>
              </a:ext>
            </a:extLst>
          </p:cNvPr>
          <p:cNvSpPr/>
          <p:nvPr/>
        </p:nvSpPr>
        <p:spPr>
          <a:xfrm>
            <a:off x="1021976" y="1059139"/>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5A62AF0F-A186-4523-19CB-A705E394091F}"/>
              </a:ext>
            </a:extLst>
          </p:cNvPr>
          <p:cNvSpPr/>
          <p:nvPr/>
        </p:nvSpPr>
        <p:spPr>
          <a:xfrm>
            <a:off x="3281082" y="1607242"/>
            <a:ext cx="1171389" cy="1604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8">
            <a:extLst>
              <a:ext uri="{FF2B5EF4-FFF2-40B4-BE49-F238E27FC236}">
                <a16:creationId xmlns:a16="http://schemas.microsoft.com/office/drawing/2014/main" id="{53C046C9-B6D4-504B-946E-522C1CD2EADE}"/>
              </a:ext>
            </a:extLst>
          </p:cNvPr>
          <p:cNvSpPr/>
          <p:nvPr/>
        </p:nvSpPr>
        <p:spPr>
          <a:xfrm>
            <a:off x="699247" y="5632430"/>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A4DBA79A-0B84-61E6-A75C-8EAA09EA165F}"/>
              </a:ext>
            </a:extLst>
          </p:cNvPr>
          <p:cNvSpPr/>
          <p:nvPr/>
        </p:nvSpPr>
        <p:spPr>
          <a:xfrm>
            <a:off x="699247" y="6009033"/>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535258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7"/>
          <p:cNvSpPr>
            <a:spLocks noGrp="1"/>
          </p:cNvSpPr>
          <p:nvPr>
            <p:ph idx="1"/>
          </p:nvPr>
        </p:nvSpPr>
        <p:spPr>
          <a:xfrm>
            <a:off x="685799" y="1066799"/>
            <a:ext cx="8092127" cy="2138979"/>
          </a:xfrm>
        </p:spPr>
        <p:txBody>
          <a:bodyPr/>
          <a:lstStyle/>
          <a:p>
            <a:pPr marL="91440" lvl="1">
              <a:buClr>
                <a:schemeClr val="tx1"/>
              </a:buClr>
            </a:pPr>
            <a:r>
              <a:rPr lang="en-US" sz="1600" dirty="0">
                <a:latin typeface="+mn-lt"/>
              </a:rPr>
              <a:t>A load balancer sits between the clients and the backends performs tasks such as: </a:t>
            </a:r>
          </a:p>
          <a:p>
            <a:pPr marL="377190" lvl="1" indent="-285750">
              <a:spcBef>
                <a:spcPts val="600"/>
              </a:spcBef>
              <a:buClr>
                <a:schemeClr val="tx1"/>
              </a:buClr>
              <a:buFont typeface="Arial" panose="020B0604020202020204" pitchFamily="34" charset="0"/>
              <a:buChar char="•"/>
            </a:pPr>
            <a:r>
              <a:rPr lang="en-US" sz="1600" b="1" dirty="0">
                <a:latin typeface="+mn-lt"/>
                <a:ea typeface="+mn-ea"/>
                <a:cs typeface="Arial" charset="0"/>
              </a:rPr>
              <a:t>Service Discovery</a:t>
            </a:r>
            <a:r>
              <a:rPr lang="en-US" sz="1600" dirty="0">
                <a:latin typeface="+mn-lt"/>
                <a:ea typeface="+mn-ea"/>
                <a:cs typeface="Arial" charset="0"/>
              </a:rPr>
              <a:t>: What backends are available in the system? How should the load balancer talk to them?</a:t>
            </a:r>
          </a:p>
          <a:p>
            <a:pPr marL="377190" lvl="1" indent="-285750">
              <a:spcBef>
                <a:spcPts val="600"/>
              </a:spcBef>
              <a:buClr>
                <a:schemeClr val="tx1"/>
              </a:buClr>
              <a:buFont typeface="Arial" panose="020B0604020202020204" pitchFamily="34" charset="0"/>
              <a:buChar char="•"/>
            </a:pPr>
            <a:r>
              <a:rPr lang="en-US" sz="1600" b="1" dirty="0">
                <a:latin typeface="+mn-lt"/>
                <a:ea typeface="+mn-ea"/>
                <a:cs typeface="Arial" charset="0"/>
              </a:rPr>
              <a:t>Health Check</a:t>
            </a:r>
            <a:r>
              <a:rPr lang="en-US" sz="1600" dirty="0">
                <a:latin typeface="+mn-lt"/>
                <a:ea typeface="+mn-ea"/>
                <a:cs typeface="Arial" charset="0"/>
              </a:rPr>
              <a:t>: What backends are currently healthy and available to accept requests? </a:t>
            </a:r>
          </a:p>
          <a:p>
            <a:pPr marL="377190" lvl="1" indent="-285750">
              <a:spcBef>
                <a:spcPts val="600"/>
              </a:spcBef>
              <a:buClr>
                <a:schemeClr val="tx1"/>
              </a:buClr>
              <a:buFont typeface="Arial" panose="020B0604020202020204" pitchFamily="34" charset="0"/>
              <a:buChar char="•"/>
            </a:pPr>
            <a:r>
              <a:rPr lang="en-US" sz="1600" b="1" dirty="0">
                <a:latin typeface="+mn-lt"/>
                <a:ea typeface="+mn-ea"/>
                <a:cs typeface="Arial" charset="0"/>
              </a:rPr>
              <a:t>Algorithm</a:t>
            </a:r>
            <a:r>
              <a:rPr lang="en-US" sz="1600" dirty="0">
                <a:latin typeface="+mn-lt"/>
                <a:ea typeface="+mn-ea"/>
                <a:cs typeface="Arial" charset="0"/>
              </a:rPr>
              <a:t>: What algorithm should be used to balance individual requests across the healthy backends?</a:t>
            </a:r>
          </a:p>
        </p:txBody>
      </p:sp>
      <p:sp>
        <p:nvSpPr>
          <p:cNvPr id="4" name="Title 3"/>
          <p:cNvSpPr>
            <a:spLocks noGrp="1"/>
          </p:cNvSpPr>
          <p:nvPr>
            <p:ph type="title"/>
          </p:nvPr>
        </p:nvSpPr>
        <p:spPr>
          <a:xfrm>
            <a:off x="623726" y="381001"/>
            <a:ext cx="10944549" cy="497415"/>
          </a:xfrm>
        </p:spPr>
        <p:txBody>
          <a:bodyPr/>
          <a:lstStyle/>
          <a:p>
            <a:r>
              <a:rPr lang="en-US" sz="3200" dirty="0"/>
              <a:t>Basic Concepts</a:t>
            </a:r>
          </a:p>
        </p:txBody>
      </p:sp>
      <p:sp>
        <p:nvSpPr>
          <p:cNvPr id="2" name="Rectangle 1"/>
          <p:cNvSpPr/>
          <p:nvPr/>
        </p:nvSpPr>
        <p:spPr bwMode="auto">
          <a:xfrm>
            <a:off x="9541356" y="2574510"/>
            <a:ext cx="1105671" cy="533400"/>
          </a:xfrm>
          <a:prstGeom prst="rect">
            <a:avLst/>
          </a:prstGeom>
          <a:solidFill>
            <a:schemeClr val="bg1">
              <a:lumMod val="9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defTabSz="228600" eaLnBrk="1" hangingPunct="1">
              <a:spcBef>
                <a:spcPct val="20000"/>
              </a:spcBef>
              <a:buClr>
                <a:srgbClr val="FF0000"/>
              </a:buClr>
            </a:pPr>
            <a:r>
              <a:rPr lang="en-US" sz="1600" dirty="0">
                <a:latin typeface="Arial" pitchFamily="34" charset="0"/>
              </a:rPr>
              <a:t>Load Balancer</a:t>
            </a:r>
          </a:p>
        </p:txBody>
      </p:sp>
      <p:sp>
        <p:nvSpPr>
          <p:cNvPr id="7" name="Freeform 42"/>
          <p:cNvSpPr>
            <a:spLocks noChangeAspect="1" noChangeArrowheads="1"/>
          </p:cNvSpPr>
          <p:nvPr/>
        </p:nvSpPr>
        <p:spPr bwMode="auto">
          <a:xfrm>
            <a:off x="9649287" y="352482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 name="Freeform 42"/>
          <p:cNvSpPr>
            <a:spLocks noChangeAspect="1" noChangeArrowheads="1"/>
          </p:cNvSpPr>
          <p:nvPr/>
        </p:nvSpPr>
        <p:spPr bwMode="auto">
          <a:xfrm>
            <a:off x="9084156" y="352482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3" name="Rectangle 2"/>
          <p:cNvSpPr/>
          <p:nvPr/>
        </p:nvSpPr>
        <p:spPr>
          <a:xfrm>
            <a:off x="685800" y="3429000"/>
            <a:ext cx="8071882" cy="1800493"/>
          </a:xfrm>
          <a:prstGeom prst="rect">
            <a:avLst/>
          </a:prstGeom>
        </p:spPr>
        <p:txBody>
          <a:bodyPr wrap="square">
            <a:spAutoFit/>
          </a:bodyPr>
          <a:lstStyle/>
          <a:p>
            <a:pPr marL="91440" lvl="1">
              <a:spcBef>
                <a:spcPts val="600"/>
              </a:spcBef>
              <a:buClr>
                <a:schemeClr val="tx1"/>
              </a:buClr>
            </a:pPr>
            <a:r>
              <a:rPr lang="en-US" sz="1600" dirty="0"/>
              <a:t>Load Balancer benefits</a:t>
            </a:r>
          </a:p>
          <a:p>
            <a:pPr marL="377190" lvl="1" indent="-285750">
              <a:spcBef>
                <a:spcPts val="600"/>
              </a:spcBef>
              <a:buClr>
                <a:schemeClr val="tx1"/>
              </a:buClr>
              <a:buFont typeface="Arial" panose="020B0604020202020204" pitchFamily="34" charset="0"/>
              <a:buChar char="•"/>
            </a:pPr>
            <a:r>
              <a:rPr lang="en-US" sz="1600" b="1" dirty="0"/>
              <a:t>Fault tolerance and HA</a:t>
            </a:r>
            <a:r>
              <a:rPr lang="en-US" sz="1600" dirty="0"/>
              <a:t>: using health check + LB algorithms, a LB can effectively route around a bad or overloaded backend</a:t>
            </a:r>
          </a:p>
          <a:p>
            <a:pPr marL="377190" lvl="1" indent="-285750">
              <a:spcBef>
                <a:spcPts val="600"/>
              </a:spcBef>
              <a:buClr>
                <a:schemeClr val="tx1"/>
              </a:buClr>
              <a:buFont typeface="Arial" panose="020B0604020202020204" pitchFamily="34" charset="0"/>
              <a:buChar char="•"/>
            </a:pPr>
            <a:r>
              <a:rPr lang="en-US" sz="1600" b="1" dirty="0"/>
              <a:t>Scale</a:t>
            </a:r>
            <a:r>
              <a:rPr lang="en-US" sz="1600" dirty="0"/>
              <a:t>: LB maximizes throughput, minimizes response time, and avoids overload of any single resource</a:t>
            </a:r>
          </a:p>
          <a:p>
            <a:pPr marL="377190" lvl="1" indent="-285750">
              <a:spcBef>
                <a:spcPts val="600"/>
              </a:spcBef>
              <a:buClr>
                <a:schemeClr val="tx1"/>
              </a:buClr>
              <a:buFont typeface="Arial" panose="020B0604020202020204" pitchFamily="34" charset="0"/>
              <a:buChar char="•"/>
            </a:pPr>
            <a:r>
              <a:rPr lang="en-US" sz="1600" b="1" dirty="0"/>
              <a:t>Naming abstraction</a:t>
            </a:r>
            <a:r>
              <a:rPr lang="en-US" sz="1600" dirty="0"/>
              <a:t>: name resolution can be delegated to the LB</a:t>
            </a:r>
          </a:p>
        </p:txBody>
      </p:sp>
      <p:sp>
        <p:nvSpPr>
          <p:cNvPr id="9" name="Freeform 42"/>
          <p:cNvSpPr>
            <a:spLocks noChangeAspect="1" noChangeArrowheads="1"/>
          </p:cNvSpPr>
          <p:nvPr/>
        </p:nvSpPr>
        <p:spPr bwMode="auto">
          <a:xfrm>
            <a:off x="10754957" y="352482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 name="Freeform 42"/>
          <p:cNvSpPr>
            <a:spLocks noChangeAspect="1" noChangeArrowheads="1"/>
          </p:cNvSpPr>
          <p:nvPr/>
        </p:nvSpPr>
        <p:spPr bwMode="auto">
          <a:xfrm>
            <a:off x="10189826" y="352482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14" name="Straight Arrow Connector 13"/>
          <p:cNvCxnSpPr>
            <a:stCxn id="2" idx="2"/>
          </p:cNvCxnSpPr>
          <p:nvPr/>
        </p:nvCxnSpPr>
        <p:spPr bwMode="auto">
          <a:xfrm flipH="1">
            <a:off x="9312757" y="3107911"/>
            <a:ext cx="781434" cy="416915"/>
          </a:xfrm>
          <a:prstGeom prst="straightConnector1">
            <a:avLst/>
          </a:prstGeom>
          <a:noFill/>
          <a:ln w="28575" cap="flat" cmpd="sng" algn="ctr">
            <a:solidFill>
              <a:schemeClr val="tx1"/>
            </a:solidFill>
            <a:prstDash val="solid"/>
            <a:round/>
            <a:headEnd type="triangle"/>
            <a:tailEnd type="triangle"/>
          </a:ln>
          <a:effectLst/>
        </p:spPr>
      </p:cxnSp>
      <p:cxnSp>
        <p:nvCxnSpPr>
          <p:cNvPr id="15" name="Straight Arrow Connector 14"/>
          <p:cNvCxnSpPr>
            <a:stCxn id="2" idx="2"/>
          </p:cNvCxnSpPr>
          <p:nvPr/>
        </p:nvCxnSpPr>
        <p:spPr bwMode="auto">
          <a:xfrm flipH="1">
            <a:off x="9877887" y="3107910"/>
            <a:ext cx="216304" cy="457200"/>
          </a:xfrm>
          <a:prstGeom prst="straightConnector1">
            <a:avLst/>
          </a:prstGeom>
          <a:noFill/>
          <a:ln w="28575" cap="flat" cmpd="sng" algn="ctr">
            <a:solidFill>
              <a:schemeClr val="tx1"/>
            </a:solidFill>
            <a:prstDash val="solid"/>
            <a:round/>
            <a:headEnd type="triangle"/>
            <a:tailEnd type="triangle"/>
          </a:ln>
          <a:effectLst/>
        </p:spPr>
      </p:cxnSp>
      <p:cxnSp>
        <p:nvCxnSpPr>
          <p:cNvPr id="18" name="Straight Arrow Connector 17"/>
          <p:cNvCxnSpPr/>
          <p:nvPr/>
        </p:nvCxnSpPr>
        <p:spPr bwMode="auto">
          <a:xfrm>
            <a:off x="10091952" y="3107910"/>
            <a:ext cx="336531" cy="457200"/>
          </a:xfrm>
          <a:prstGeom prst="straightConnector1">
            <a:avLst/>
          </a:prstGeom>
          <a:noFill/>
          <a:ln w="28575" cap="flat" cmpd="sng" algn="ctr">
            <a:solidFill>
              <a:schemeClr val="tx1"/>
            </a:solidFill>
            <a:prstDash val="solid"/>
            <a:round/>
            <a:headEnd type="triangle"/>
            <a:tailEnd type="triangle"/>
          </a:ln>
          <a:effectLst/>
        </p:spPr>
      </p:cxnSp>
      <p:cxnSp>
        <p:nvCxnSpPr>
          <p:cNvPr id="21" name="Straight Arrow Connector 20"/>
          <p:cNvCxnSpPr/>
          <p:nvPr/>
        </p:nvCxnSpPr>
        <p:spPr bwMode="auto">
          <a:xfrm>
            <a:off x="10109513" y="3120683"/>
            <a:ext cx="853800" cy="417655"/>
          </a:xfrm>
          <a:prstGeom prst="straightConnector1">
            <a:avLst/>
          </a:prstGeom>
          <a:noFill/>
          <a:ln w="28575" cap="flat" cmpd="sng" algn="ctr">
            <a:solidFill>
              <a:schemeClr val="tx1"/>
            </a:solidFill>
            <a:prstDash val="solid"/>
            <a:round/>
            <a:headEnd type="triangle"/>
            <a:tailEnd type="triangle"/>
          </a:ln>
          <a:effectLst/>
        </p:spPr>
      </p:cxnSp>
      <p:pic>
        <p:nvPicPr>
          <p:cNvPr id="1028" name="Picture 4" descr="Image result for pc  icon"/>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9257" y="1779919"/>
            <a:ext cx="481949" cy="48194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pc  icon"/>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73009" y="1787293"/>
            <a:ext cx="481949" cy="481949"/>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a:stCxn id="1028" idx="2"/>
            <a:endCxn id="2" idx="0"/>
          </p:cNvCxnSpPr>
          <p:nvPr/>
        </p:nvCxnSpPr>
        <p:spPr bwMode="auto">
          <a:xfrm>
            <a:off x="9690231" y="2261868"/>
            <a:ext cx="403960" cy="312643"/>
          </a:xfrm>
          <a:prstGeom prst="straightConnector1">
            <a:avLst/>
          </a:prstGeom>
          <a:noFill/>
          <a:ln w="28575" cap="flat" cmpd="sng" algn="ctr">
            <a:solidFill>
              <a:schemeClr val="tx1"/>
            </a:solidFill>
            <a:prstDash val="solid"/>
            <a:round/>
            <a:headEnd type="triangle"/>
            <a:tailEnd type="triangle"/>
          </a:ln>
          <a:effectLst/>
        </p:spPr>
      </p:cxnSp>
      <p:cxnSp>
        <p:nvCxnSpPr>
          <p:cNvPr id="28" name="Straight Arrow Connector 27"/>
          <p:cNvCxnSpPr>
            <a:stCxn id="25" idx="2"/>
            <a:endCxn id="2" idx="0"/>
          </p:cNvCxnSpPr>
          <p:nvPr/>
        </p:nvCxnSpPr>
        <p:spPr bwMode="auto">
          <a:xfrm flipH="1">
            <a:off x="10094191" y="2269242"/>
            <a:ext cx="419792" cy="305269"/>
          </a:xfrm>
          <a:prstGeom prst="straightConnector1">
            <a:avLst/>
          </a:prstGeom>
          <a:noFill/>
          <a:ln w="28575" cap="flat" cmpd="sng" algn="ctr">
            <a:solidFill>
              <a:schemeClr val="tx1"/>
            </a:solidFill>
            <a:prstDash val="solid"/>
            <a:round/>
            <a:headEnd type="triangle"/>
            <a:tailEnd type="triangle"/>
          </a:ln>
          <a:effectLst/>
        </p:spPr>
      </p:cxnSp>
    </p:spTree>
    <p:custDataLst>
      <p:tags r:id="rId1"/>
    </p:custDataLst>
    <p:extLst>
      <p:ext uri="{BB962C8B-B14F-4D97-AF65-F5344CB8AC3E}">
        <p14:creationId xmlns:p14="http://schemas.microsoft.com/office/powerpoint/2010/main" val="232405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C36C-5A81-D24A-9DA8-017C07E15409}"/>
              </a:ext>
            </a:extLst>
          </p:cNvPr>
          <p:cNvSpPr>
            <a:spLocks noGrp="1"/>
          </p:cNvSpPr>
          <p:nvPr>
            <p:ph type="title"/>
          </p:nvPr>
        </p:nvSpPr>
        <p:spPr>
          <a:xfrm>
            <a:off x="296586" y="214258"/>
            <a:ext cx="11311424" cy="726015"/>
          </a:xfrm>
        </p:spPr>
        <p:txBody>
          <a:bodyPr/>
          <a:lstStyle/>
          <a:p>
            <a:r>
              <a:rPr lang="en-US" sz="3200" dirty="0"/>
              <a:t>Both LB and NLB Summary</a:t>
            </a:r>
          </a:p>
        </p:txBody>
      </p:sp>
      <p:sp>
        <p:nvSpPr>
          <p:cNvPr id="12" name="Rectangle 11">
            <a:extLst>
              <a:ext uri="{FF2B5EF4-FFF2-40B4-BE49-F238E27FC236}">
                <a16:creationId xmlns:a16="http://schemas.microsoft.com/office/drawing/2014/main" id="{CDA3FCBD-AD4E-444E-9436-04694DFF382C}"/>
              </a:ext>
            </a:extLst>
          </p:cNvPr>
          <p:cNvSpPr/>
          <p:nvPr/>
        </p:nvSpPr>
        <p:spPr>
          <a:xfrm>
            <a:off x="296586" y="1069130"/>
            <a:ext cx="4049033" cy="369332"/>
          </a:xfrm>
          <a:prstGeom prst="rect">
            <a:avLst/>
          </a:prstGeom>
        </p:spPr>
        <p:txBody>
          <a:bodyPr wrap="square">
            <a:spAutoFit/>
          </a:bodyPr>
          <a:lstStyle/>
          <a:p>
            <a:r>
              <a:rPr lang="en-US" dirty="0">
                <a:solidFill>
                  <a:srgbClr val="404040"/>
                </a:solidFill>
              </a:rPr>
              <a:t> </a:t>
            </a:r>
            <a:endParaRPr lang="it-IT" dirty="0"/>
          </a:p>
        </p:txBody>
      </p:sp>
      <p:pic>
        <p:nvPicPr>
          <p:cNvPr id="4" name="Picture 3">
            <a:extLst>
              <a:ext uri="{FF2B5EF4-FFF2-40B4-BE49-F238E27FC236}">
                <a16:creationId xmlns:a16="http://schemas.microsoft.com/office/drawing/2014/main" id="{3C707A1A-727B-4DB3-B690-0ABFDC87D5DC}"/>
              </a:ext>
            </a:extLst>
          </p:cNvPr>
          <p:cNvPicPr>
            <a:picLocks noChangeAspect="1"/>
          </p:cNvPicPr>
          <p:nvPr/>
        </p:nvPicPr>
        <p:blipFill>
          <a:blip r:embed="rId2"/>
          <a:stretch>
            <a:fillRect/>
          </a:stretch>
        </p:blipFill>
        <p:spPr>
          <a:xfrm>
            <a:off x="296586" y="771598"/>
            <a:ext cx="11449235" cy="3454174"/>
          </a:xfrm>
          <a:prstGeom prst="rect">
            <a:avLst/>
          </a:prstGeom>
        </p:spPr>
      </p:pic>
      <p:sp>
        <p:nvSpPr>
          <p:cNvPr id="3" name="Rectangle 2">
            <a:extLst>
              <a:ext uri="{FF2B5EF4-FFF2-40B4-BE49-F238E27FC236}">
                <a16:creationId xmlns:a16="http://schemas.microsoft.com/office/drawing/2014/main" id="{D05FF016-8C85-4AB3-ACC1-02000D583555}"/>
              </a:ext>
            </a:extLst>
          </p:cNvPr>
          <p:cNvSpPr/>
          <p:nvPr/>
        </p:nvSpPr>
        <p:spPr>
          <a:xfrm>
            <a:off x="162756" y="5465739"/>
            <a:ext cx="11724443" cy="1200329"/>
          </a:xfrm>
          <a:prstGeom prst="rect">
            <a:avLst/>
          </a:prstGeom>
        </p:spPr>
        <p:txBody>
          <a:bodyPr wrap="square">
            <a:spAutoFit/>
          </a:bodyPr>
          <a:lstStyle/>
          <a:p>
            <a:r>
              <a:rPr lang="en-US" dirty="0">
                <a:solidFill>
                  <a:srgbClr val="666666"/>
                </a:solidFill>
              </a:rPr>
              <a:t>Oracle Cloud Infrastructure Flexible </a:t>
            </a:r>
            <a:r>
              <a:rPr lang="en-US" b="1" dirty="0">
                <a:solidFill>
                  <a:srgbClr val="666666"/>
                </a:solidFill>
              </a:rPr>
              <a:t>Network Load Balancing service </a:t>
            </a:r>
            <a:r>
              <a:rPr lang="en-US" dirty="0">
                <a:solidFill>
                  <a:srgbClr val="666666"/>
                </a:solidFill>
              </a:rPr>
              <a:t>(Network Load Balancer) provides automated traffic distribution from one entry point to multiple backend servers in your virtual cloud network (VCN). It operates at the connection level and load balances incoming client connections to healthy backend servers based on Layer 3/Layer 4 (IP protocol) data.</a:t>
            </a:r>
            <a:endParaRPr lang="it-IT" dirty="0"/>
          </a:p>
        </p:txBody>
      </p:sp>
      <p:sp>
        <p:nvSpPr>
          <p:cNvPr id="5" name="Rectangle 4">
            <a:extLst>
              <a:ext uri="{FF2B5EF4-FFF2-40B4-BE49-F238E27FC236}">
                <a16:creationId xmlns:a16="http://schemas.microsoft.com/office/drawing/2014/main" id="{FC2F40C5-C60E-435B-9CD1-5EF9FD63FE5A}"/>
              </a:ext>
            </a:extLst>
          </p:cNvPr>
          <p:cNvSpPr/>
          <p:nvPr/>
        </p:nvSpPr>
        <p:spPr>
          <a:xfrm>
            <a:off x="233778" y="4276492"/>
            <a:ext cx="11449235" cy="923330"/>
          </a:xfrm>
          <a:prstGeom prst="rect">
            <a:avLst/>
          </a:prstGeom>
        </p:spPr>
        <p:txBody>
          <a:bodyPr wrap="square">
            <a:spAutoFit/>
          </a:bodyPr>
          <a:lstStyle/>
          <a:p>
            <a:r>
              <a:rPr lang="en-US" dirty="0">
                <a:solidFill>
                  <a:srgbClr val="67605B"/>
                </a:solidFill>
              </a:rPr>
              <a:t>Oracle Cloud Infrastructure </a:t>
            </a:r>
            <a:r>
              <a:rPr lang="en-US" b="1" dirty="0">
                <a:solidFill>
                  <a:srgbClr val="67605B"/>
                </a:solidFill>
              </a:rPr>
              <a:t>Load Balancing service </a:t>
            </a:r>
            <a:r>
              <a:rPr lang="en-US" dirty="0">
                <a:solidFill>
                  <a:srgbClr val="67605B"/>
                </a:solidFill>
              </a:rPr>
              <a:t>provides automated traffic distribution from one entry point to multiple servers reachable from your virtual cloud network (VCN) to load balance transport Layer 4 and Layer 7 (TCP and HTTP) traffic</a:t>
            </a:r>
            <a:endParaRPr lang="it-IT" dirty="0">
              <a:solidFill>
                <a:srgbClr val="67605B"/>
              </a:solidFill>
            </a:endParaRPr>
          </a:p>
        </p:txBody>
      </p:sp>
      <p:sp>
        <p:nvSpPr>
          <p:cNvPr id="6" name="Rectángulo 5">
            <a:extLst>
              <a:ext uri="{FF2B5EF4-FFF2-40B4-BE49-F238E27FC236}">
                <a16:creationId xmlns:a16="http://schemas.microsoft.com/office/drawing/2014/main" id="{813D4BF0-9DC5-0A86-7EBC-B2D434229A53}"/>
              </a:ext>
            </a:extLst>
          </p:cNvPr>
          <p:cNvSpPr/>
          <p:nvPr/>
        </p:nvSpPr>
        <p:spPr>
          <a:xfrm>
            <a:off x="747058" y="956889"/>
            <a:ext cx="8588189" cy="956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31595393-E623-AD24-0D6E-FEF86526F768}"/>
              </a:ext>
            </a:extLst>
          </p:cNvPr>
          <p:cNvSpPr/>
          <p:nvPr/>
        </p:nvSpPr>
        <p:spPr>
          <a:xfrm>
            <a:off x="6009251" y="2678183"/>
            <a:ext cx="812800" cy="179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7">
            <a:extLst>
              <a:ext uri="{FF2B5EF4-FFF2-40B4-BE49-F238E27FC236}">
                <a16:creationId xmlns:a16="http://schemas.microsoft.com/office/drawing/2014/main" id="{B1581B9F-0CED-1606-ED1F-78ED2022DEFF}"/>
              </a:ext>
            </a:extLst>
          </p:cNvPr>
          <p:cNvSpPr/>
          <p:nvPr/>
        </p:nvSpPr>
        <p:spPr>
          <a:xfrm>
            <a:off x="6021203" y="2493375"/>
            <a:ext cx="812800" cy="1792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701767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Slide Number Placeholder 3"/>
          <p:cNvSpPr>
            <a:spLocks noGrp="1"/>
          </p:cNvSpPr>
          <p:nvPr>
            <p:ph type="sldNum" sz="quarter" idx="17"/>
          </p:nvPr>
        </p:nvSpPr>
        <p:spPr bwMode="auto">
          <a:xfrm>
            <a:off x="633413" y="6350000"/>
            <a:ext cx="38735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fontAlgn="base">
              <a:spcBef>
                <a:spcPct val="0"/>
              </a:spcBef>
              <a:spcAft>
                <a:spcPct val="0"/>
              </a:spcAft>
            </a:pPr>
            <a:fld id="{C1F3000D-E3CC-4D7E-B6F1-1C6E6F2B4AA8}" type="slidenum">
              <a:rPr lang="en-US" altLang="en-US">
                <a:solidFill>
                  <a:srgbClr val="8B8078"/>
                </a:solidFill>
                <a:ea typeface="Oracle Sans" panose="020B0503020204020204" pitchFamily="34" charset="0"/>
              </a:rPr>
              <a:pPr fontAlgn="base">
                <a:spcBef>
                  <a:spcPct val="0"/>
                </a:spcBef>
                <a:spcAft>
                  <a:spcPct val="0"/>
                </a:spcAft>
              </a:pPr>
              <a:t>31</a:t>
            </a:fld>
            <a:endParaRPr lang="en-US" altLang="en-US">
              <a:solidFill>
                <a:srgbClr val="8B8078"/>
              </a:solidFill>
              <a:ea typeface="Oracle Sans" panose="020B0503020204020204" pitchFamily="34" charset="0"/>
            </a:endParaRPr>
          </a:p>
        </p:txBody>
      </p:sp>
      <p:sp>
        <p:nvSpPr>
          <p:cNvPr id="36869" name="Footer Placeholder 4"/>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Oracle Sans" panose="020B0503020204020204" pitchFamily="34" charset="0"/>
              </a:defRPr>
            </a:lvl1pPr>
            <a:lvl2pPr marL="742950" indent="-285750">
              <a:defRPr>
                <a:solidFill>
                  <a:schemeClr val="tx1"/>
                </a:solidFill>
                <a:latin typeface="Oracle Sans" panose="020B0503020204020204" pitchFamily="34" charset="0"/>
              </a:defRPr>
            </a:lvl2pPr>
            <a:lvl3pPr marL="1143000" indent="-228600">
              <a:defRPr>
                <a:solidFill>
                  <a:schemeClr val="tx1"/>
                </a:solidFill>
                <a:latin typeface="Oracle Sans" panose="020B0503020204020204" pitchFamily="34" charset="0"/>
              </a:defRPr>
            </a:lvl3pPr>
            <a:lvl4pPr marL="1600200" indent="-228600">
              <a:defRPr>
                <a:solidFill>
                  <a:schemeClr val="tx1"/>
                </a:solidFill>
                <a:latin typeface="Oracle Sans" panose="020B0503020204020204" pitchFamily="34" charset="0"/>
              </a:defRPr>
            </a:lvl4pPr>
            <a:lvl5pPr marL="2057400" indent="-228600">
              <a:defRPr>
                <a:solidFill>
                  <a:schemeClr val="tx1"/>
                </a:solidFill>
                <a:latin typeface="Oracle Sans" panose="020B0503020204020204" pitchFamily="34" charset="0"/>
              </a:defRPr>
            </a:lvl5pPr>
            <a:lvl6pPr marL="2514600" indent="-228600" fontAlgn="base">
              <a:spcBef>
                <a:spcPct val="0"/>
              </a:spcBef>
              <a:spcAft>
                <a:spcPct val="0"/>
              </a:spcAft>
              <a:defRPr>
                <a:solidFill>
                  <a:schemeClr val="tx1"/>
                </a:solidFill>
                <a:latin typeface="Oracle Sans" panose="020B0503020204020204" pitchFamily="34" charset="0"/>
              </a:defRPr>
            </a:lvl6pPr>
            <a:lvl7pPr marL="2971800" indent="-228600" fontAlgn="base">
              <a:spcBef>
                <a:spcPct val="0"/>
              </a:spcBef>
              <a:spcAft>
                <a:spcPct val="0"/>
              </a:spcAft>
              <a:defRPr>
                <a:solidFill>
                  <a:schemeClr val="tx1"/>
                </a:solidFill>
                <a:latin typeface="Oracle Sans" panose="020B0503020204020204" pitchFamily="34" charset="0"/>
              </a:defRPr>
            </a:lvl7pPr>
            <a:lvl8pPr marL="3429000" indent="-228600" fontAlgn="base">
              <a:spcBef>
                <a:spcPct val="0"/>
              </a:spcBef>
              <a:spcAft>
                <a:spcPct val="0"/>
              </a:spcAft>
              <a:defRPr>
                <a:solidFill>
                  <a:schemeClr val="tx1"/>
                </a:solidFill>
                <a:latin typeface="Oracle Sans" panose="020B0503020204020204" pitchFamily="34" charset="0"/>
              </a:defRPr>
            </a:lvl8pPr>
            <a:lvl9pPr marL="3886200" indent="-228600" fontAlgn="base">
              <a:spcBef>
                <a:spcPct val="0"/>
              </a:spcBef>
              <a:spcAft>
                <a:spcPct val="0"/>
              </a:spcAft>
              <a:defRPr>
                <a:solidFill>
                  <a:schemeClr val="tx1"/>
                </a:solidFill>
                <a:latin typeface="Oracle Sans" panose="020B0503020204020204" pitchFamily="34" charset="0"/>
              </a:defRPr>
            </a:lvl9pPr>
          </a:lstStyle>
          <a:p>
            <a:pPr fontAlgn="base">
              <a:spcBef>
                <a:spcPct val="0"/>
              </a:spcBef>
              <a:spcAft>
                <a:spcPct val="0"/>
              </a:spcAft>
            </a:pPr>
            <a:r>
              <a:rPr lang="en-US" altLang="en-US" dirty="0">
                <a:solidFill>
                  <a:srgbClr val="8B8078"/>
                </a:solidFill>
                <a:ea typeface="Oracle Sans" panose="020B0503020204020204" pitchFamily="34" charset="0"/>
              </a:rPr>
              <a:t>© 2019 Oracle</a:t>
            </a:r>
          </a:p>
        </p:txBody>
      </p:sp>
      <p:sp>
        <p:nvSpPr>
          <p:cNvPr id="10" name="Rectangle 9">
            <a:extLst>
              <a:ext uri="{FF2B5EF4-FFF2-40B4-BE49-F238E27FC236}">
                <a16:creationId xmlns:a16="http://schemas.microsoft.com/office/drawing/2014/main" id="{65D4C087-186D-5E4D-BF82-C9999203BEF9}"/>
              </a:ext>
            </a:extLst>
          </p:cNvPr>
          <p:cNvSpPr/>
          <p:nvPr/>
        </p:nvSpPr>
        <p:spPr>
          <a:xfrm>
            <a:off x="4689886" y="2875002"/>
            <a:ext cx="2812227" cy="1107996"/>
          </a:xfrm>
          <a:prstGeom prst="rect">
            <a:avLst/>
          </a:prstGeom>
        </p:spPr>
        <p:txBody>
          <a:bodyPr wrap="square">
            <a:spAutoFit/>
          </a:bodyPr>
          <a:lstStyle/>
          <a:p>
            <a:r>
              <a:rPr lang="en-US" sz="6600" b="1" dirty="0">
                <a:solidFill>
                  <a:schemeClr val="tx2"/>
                </a:solidFill>
              </a:rPr>
              <a:t>Q/A</a:t>
            </a:r>
            <a:endParaRPr lang="en-US" sz="6600" dirty="0"/>
          </a:p>
        </p:txBody>
      </p:sp>
    </p:spTree>
    <p:extLst>
      <p:ext uri="{BB962C8B-B14F-4D97-AF65-F5344CB8AC3E}">
        <p14:creationId xmlns:p14="http://schemas.microsoft.com/office/powerpoint/2010/main" val="2752937417"/>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Picture Placeholder 10"/>
          <p:cNvSpPr>
            <a:spLocks noGrp="1" noTextEdit="1"/>
          </p:cNvSpPr>
          <p:nvPr>
            <p:ph type="pic" sz="quarter" idx="10"/>
          </p:nvPr>
        </p:nvSpPr>
        <p:spPr/>
      </p:sp>
      <p:sp>
        <p:nvSpPr>
          <p:cNvPr id="49155" name="Text Placeholder 2"/>
          <p:cNvSpPr>
            <a:spLocks noGrp="1"/>
          </p:cNvSpPr>
          <p:nvPr>
            <p:ph type="body" sz="quarter" idx="13"/>
          </p:nvPr>
        </p:nvSpPr>
        <p:spPr>
          <a:xfrm>
            <a:off x="768350" y="2346325"/>
            <a:ext cx="4257675" cy="2243138"/>
          </a:xfrm>
        </p:spPr>
        <p:txBody>
          <a:bodyPr/>
          <a:lstStyle/>
          <a:p>
            <a:pPr>
              <a:spcBef>
                <a:spcPct val="0"/>
              </a:spcBef>
            </a:pPr>
            <a:r>
              <a:rPr lang="en-US" altLang="en-US">
                <a:ea typeface="Oracle Sans" panose="020B0503020204020204" pitchFamily="34" charset="0"/>
              </a:rPr>
              <a:t>Thank you</a:t>
            </a:r>
          </a:p>
        </p:txBody>
      </p:sp>
    </p:spTree>
    <p:extLst>
      <p:ext uri="{BB962C8B-B14F-4D97-AF65-F5344CB8AC3E}">
        <p14:creationId xmlns:p14="http://schemas.microsoft.com/office/powerpoint/2010/main" val="2282114666"/>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3727" y="457201"/>
            <a:ext cx="10944549" cy="497415"/>
          </a:xfrm>
        </p:spPr>
        <p:txBody>
          <a:bodyPr/>
          <a:lstStyle/>
          <a:p>
            <a:r>
              <a:rPr lang="en-US" sz="3200" dirty="0"/>
              <a:t>OCI Load Balancing Service</a:t>
            </a:r>
          </a:p>
        </p:txBody>
      </p:sp>
      <p:sp>
        <p:nvSpPr>
          <p:cNvPr id="28" name="Content Placeholder 27"/>
          <p:cNvSpPr>
            <a:spLocks noGrp="1"/>
          </p:cNvSpPr>
          <p:nvPr>
            <p:ph idx="1"/>
          </p:nvPr>
        </p:nvSpPr>
        <p:spPr>
          <a:xfrm>
            <a:off x="623727" y="1592062"/>
            <a:ext cx="10272874" cy="3245223"/>
          </a:xfrm>
        </p:spPr>
        <p:txBody>
          <a:bodyPr/>
          <a:lstStyle/>
          <a:p>
            <a:pPr marL="342900" indent="-342900">
              <a:buClr>
                <a:schemeClr val="tx1"/>
              </a:buClr>
              <a:buFont typeface="Arial" panose="020B0604020202020204" pitchFamily="34" charset="0"/>
              <a:buChar char="•"/>
            </a:pPr>
            <a:r>
              <a:rPr lang="en-US" sz="1800" dirty="0">
                <a:latin typeface="+mn-lt"/>
                <a:cs typeface="Oracle Sans" panose="020B0503020204020204" pitchFamily="34" charset="0"/>
              </a:rPr>
              <a:t>Load Balancer as-a-service, provides scale and HA </a:t>
            </a:r>
          </a:p>
          <a:p>
            <a:pPr marL="342900" indent="-342900">
              <a:buClr>
                <a:schemeClr val="tx1"/>
              </a:buClr>
              <a:buFont typeface="Arial" panose="020B0604020202020204" pitchFamily="34" charset="0"/>
              <a:buChar char="•"/>
            </a:pPr>
            <a:r>
              <a:rPr lang="en-US" sz="1800" dirty="0">
                <a:latin typeface="+mn-lt"/>
                <a:cs typeface="Oracle Sans" panose="020B0503020204020204" pitchFamily="34" charset="0"/>
              </a:rPr>
              <a:t>Public and Private Load Balancer options</a:t>
            </a:r>
          </a:p>
          <a:p>
            <a:pPr marL="342900" indent="-342900">
              <a:buClr>
                <a:schemeClr val="tx1"/>
              </a:buClr>
              <a:buFont typeface="Arial" panose="020B0604020202020204" pitchFamily="34" charset="0"/>
              <a:buChar char="•"/>
            </a:pPr>
            <a:r>
              <a:rPr lang="en-US" sz="1800" dirty="0">
                <a:latin typeface="+mn-lt"/>
                <a:cs typeface="Oracle Sans" panose="020B0503020204020204" pitchFamily="34" charset="0"/>
              </a:rPr>
              <a:t>Supported Protocols – TCP, HTTP/1.0, HTTP/1.1, HTTP/2, WebSocket</a:t>
            </a:r>
          </a:p>
          <a:p>
            <a:pPr marL="342900" indent="-342900">
              <a:buClr>
                <a:schemeClr val="tx1"/>
              </a:buClr>
              <a:buFont typeface="Arial" panose="020B0604020202020204" pitchFamily="34" charset="0"/>
              <a:buChar char="•"/>
            </a:pPr>
            <a:r>
              <a:rPr lang="en-US" sz="1800" dirty="0">
                <a:latin typeface="+mn-lt"/>
                <a:cs typeface="Oracle Sans" panose="020B0503020204020204" pitchFamily="34" charset="0"/>
              </a:rPr>
              <a:t>Supports </a:t>
            </a:r>
            <a:r>
              <a:rPr lang="en-US" sz="1800" b="1" i="1" dirty="0"/>
              <a:t>frontend SSL</a:t>
            </a:r>
            <a:r>
              <a:rPr lang="en-US" sz="1800" dirty="0">
                <a:latin typeface="+mn-lt"/>
                <a:cs typeface="Oracle Sans" panose="020B0503020204020204" pitchFamily="34" charset="0"/>
              </a:rPr>
              <a:t>  </a:t>
            </a:r>
            <a:r>
              <a:rPr lang="en-US" sz="1800" b="1" i="1" dirty="0"/>
              <a:t>backend SSL </a:t>
            </a:r>
            <a:r>
              <a:rPr lang="en-US" sz="1800" dirty="0">
                <a:latin typeface="+mn-lt"/>
                <a:cs typeface="Oracle Sans" panose="020B0503020204020204" pitchFamily="34" charset="0"/>
              </a:rPr>
              <a:t> </a:t>
            </a:r>
            <a:r>
              <a:rPr lang="en-US" sz="1800" b="1" dirty="0"/>
              <a:t>point-to-point SSL</a:t>
            </a:r>
            <a:r>
              <a:rPr lang="en-US" sz="1800" dirty="0">
                <a:latin typeface="+mn-lt"/>
                <a:cs typeface="Oracle Sans" panose="020B0503020204020204" pitchFamily="34" charset="0"/>
              </a:rPr>
              <a:t> </a:t>
            </a:r>
          </a:p>
          <a:p>
            <a:pPr marL="342900" indent="-342900">
              <a:buClr>
                <a:schemeClr val="tx1"/>
              </a:buClr>
              <a:buFont typeface="Arial" panose="020B0604020202020204" pitchFamily="34" charset="0"/>
              <a:buChar char="•"/>
            </a:pPr>
            <a:r>
              <a:rPr lang="en-US" sz="1800" dirty="0">
                <a:latin typeface="+mn-lt"/>
                <a:cs typeface="Oracle Sans" panose="020B0503020204020204" pitchFamily="34" charset="0"/>
              </a:rPr>
              <a:t>Supports advanced features such as session persistence and policy routing</a:t>
            </a:r>
          </a:p>
          <a:p>
            <a:pPr marL="342900" indent="-342900">
              <a:buClr>
                <a:schemeClr val="tx1"/>
              </a:buClr>
              <a:buFont typeface="Arial" panose="020B0604020202020204" pitchFamily="34" charset="0"/>
              <a:buChar char="•"/>
            </a:pPr>
            <a:r>
              <a:rPr lang="en-US" sz="1800" dirty="0">
                <a:latin typeface="+mn-lt"/>
              </a:rPr>
              <a:t>Flexible Load Balancing</a:t>
            </a:r>
          </a:p>
          <a:p>
            <a:pPr marL="342900" indent="-342900">
              <a:buClr>
                <a:schemeClr val="tx1"/>
              </a:buClr>
              <a:buFont typeface="Arial" panose="020B0604020202020204" pitchFamily="34" charset="0"/>
              <a:buChar char="•"/>
            </a:pPr>
            <a:r>
              <a:rPr lang="en-US" sz="1800" dirty="0">
                <a:latin typeface="+mn-lt"/>
              </a:rPr>
              <a:t>Flexible Network Load Balancer</a:t>
            </a:r>
            <a:endParaRPr lang="en-US" sz="1800" dirty="0">
              <a:latin typeface="+mn-lt"/>
              <a:cs typeface="Oracle Sans" panose="020B0503020204020204" pitchFamily="34" charset="0"/>
            </a:endParaRPr>
          </a:p>
          <a:p>
            <a:pPr marL="342900" indent="-342900">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Key differentiators</a:t>
            </a:r>
          </a:p>
          <a:p>
            <a:pPr marL="742950" lvl="1" indent="-285750">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Private or Public Load Balancer (with Public IP address)  </a:t>
            </a:r>
          </a:p>
          <a:p>
            <a:pPr marL="742950" lvl="1" indent="-285750">
              <a:buClr>
                <a:schemeClr val="tx1"/>
              </a:buClr>
              <a:buFont typeface="Arial" panose="020B0604020202020204" pitchFamily="34" charset="0"/>
              <a:buChar char="•"/>
            </a:pPr>
            <a:r>
              <a:rPr lang="en-US" sz="1800" dirty="0">
                <a:latin typeface="+mn-lt"/>
              </a:rPr>
              <a:t>Dynamic</a:t>
            </a:r>
            <a:r>
              <a:rPr lang="en-US" sz="1800" dirty="0">
                <a:latin typeface="Oracle Sans" panose="020B0503020204020204" pitchFamily="34" charset="0"/>
                <a:cs typeface="Oracle Sans" panose="020B0503020204020204" pitchFamily="34" charset="0"/>
              </a:rPr>
              <a:t> bandwidth and/or 100 Mbps, 400 Mbps, 8 Gbps size</a:t>
            </a:r>
          </a:p>
          <a:p>
            <a:pPr marL="742950" lvl="1" indent="-285750">
              <a:buClr>
                <a:schemeClr val="tx1"/>
              </a:buClr>
              <a:buFont typeface="Arial" panose="020B0604020202020204" pitchFamily="34" charset="0"/>
              <a:buChar char="•"/>
            </a:pPr>
            <a:r>
              <a:rPr lang="en-US" sz="1800" dirty="0">
                <a:latin typeface="Oracle Sans" panose="020B0503020204020204" pitchFamily="34" charset="0"/>
                <a:cs typeface="Oracle Sans" panose="020B0503020204020204" pitchFamily="34" charset="0"/>
              </a:rPr>
              <a:t>Flexible shaping, OCI Load Balancer automatically adjust bandwidth</a:t>
            </a:r>
          </a:p>
          <a:p>
            <a:pPr lvl="1">
              <a:buClr>
                <a:schemeClr val="tx1"/>
              </a:buClr>
            </a:pPr>
            <a:endParaRPr lang="en-US" sz="1800" dirty="0">
              <a:latin typeface="Oracle Sans" panose="020B0503020204020204" pitchFamily="34" charset="0"/>
              <a:cs typeface="Oracle Sans" panose="020B0503020204020204" pitchFamily="34" charset="0"/>
            </a:endParaRPr>
          </a:p>
        </p:txBody>
      </p:sp>
    </p:spTree>
    <p:custDataLst>
      <p:tags r:id="rId1"/>
    </p:custDataLst>
    <p:extLst>
      <p:ext uri="{BB962C8B-B14F-4D97-AF65-F5344CB8AC3E}">
        <p14:creationId xmlns:p14="http://schemas.microsoft.com/office/powerpoint/2010/main" val="341694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3"/>
          <p:cNvSpPr>
            <a:spLocks noGrp="1"/>
          </p:cNvSpPr>
          <p:nvPr>
            <p:ph type="title"/>
          </p:nvPr>
        </p:nvSpPr>
        <p:spPr>
          <a:xfrm>
            <a:off x="623727" y="556712"/>
            <a:ext cx="10944549" cy="497415"/>
          </a:xfrm>
        </p:spPr>
        <p:txBody>
          <a:bodyPr/>
          <a:lstStyle/>
          <a:p>
            <a:r>
              <a:rPr lang="en-US" sz="3200" dirty="0"/>
              <a:t>Public Load Balancer</a:t>
            </a:r>
          </a:p>
        </p:txBody>
      </p:sp>
      <p:sp>
        <p:nvSpPr>
          <p:cNvPr id="3" name="Rectangle 2"/>
          <p:cNvSpPr/>
          <p:nvPr/>
        </p:nvSpPr>
        <p:spPr>
          <a:xfrm>
            <a:off x="623727" y="1359294"/>
            <a:ext cx="10944549" cy="4050675"/>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marL="461963" lvl="1" indent="-461963" defTabSz="515938">
              <a:spcBef>
                <a:spcPts val="900"/>
              </a:spcBef>
              <a:buClr>
                <a:schemeClr val="tx1"/>
              </a:buClr>
              <a:buFont typeface="Arial" panose="020B0604020202020204" pitchFamily="34" charset="0"/>
              <a:buChar char="•"/>
            </a:pPr>
            <a:r>
              <a:rPr lang="en-US" dirty="0">
                <a:latin typeface="+mn-lt"/>
              </a:rPr>
              <a:t>Accepts traffic from the internet using a public IP address that serves as the entry point for incoming traffic</a:t>
            </a:r>
          </a:p>
          <a:p>
            <a:pPr marL="461963" lvl="1" indent="-461963" defTabSz="515938">
              <a:spcBef>
                <a:spcPts val="900"/>
              </a:spcBef>
              <a:buClr>
                <a:schemeClr val="tx1"/>
              </a:buClr>
              <a:buFont typeface="Arial" panose="020B0604020202020204" pitchFamily="34" charset="0"/>
              <a:buChar char="•"/>
            </a:pPr>
            <a:r>
              <a:rPr lang="en-US" dirty="0">
                <a:latin typeface="+mn-lt"/>
              </a:rPr>
              <a:t>Public Load Balancer is a </a:t>
            </a:r>
            <a:r>
              <a:rPr lang="en-US" b="1" dirty="0">
                <a:latin typeface="+mn-lt"/>
              </a:rPr>
              <a:t>regional service</a:t>
            </a:r>
          </a:p>
          <a:p>
            <a:pPr marL="461963" lvl="1" indent="-461963" defTabSz="515938">
              <a:spcBef>
                <a:spcPts val="900"/>
              </a:spcBef>
              <a:buClr>
                <a:schemeClr val="tx1"/>
              </a:buClr>
              <a:buFont typeface="Arial" panose="020B0604020202020204" pitchFamily="34" charset="0"/>
              <a:buChar char="•"/>
            </a:pPr>
            <a:r>
              <a:rPr lang="en-US" dirty="0">
                <a:latin typeface="+mn-lt"/>
              </a:rPr>
              <a:t>If your region includes multiple availability domains, a public load balancer requires either a </a:t>
            </a:r>
            <a:r>
              <a:rPr lang="en-US" b="1" dirty="0">
                <a:latin typeface="+mn-lt"/>
              </a:rPr>
              <a:t>regional subnet (recommended) or two availability domain-specific (AD-specific) subnets</a:t>
            </a:r>
            <a:r>
              <a:rPr lang="en-US" dirty="0">
                <a:latin typeface="+mn-lt"/>
              </a:rPr>
              <a:t>, each in a separate availability domain.</a:t>
            </a:r>
          </a:p>
          <a:p>
            <a:pPr marL="461963" lvl="1" indent="-461963" defTabSz="515938">
              <a:spcBef>
                <a:spcPts val="900"/>
              </a:spcBef>
              <a:buClr>
                <a:schemeClr val="tx1"/>
              </a:buClr>
              <a:buFont typeface="Arial" panose="020B0604020202020204" pitchFamily="34" charset="0"/>
              <a:buChar char="•"/>
            </a:pPr>
            <a:r>
              <a:rPr lang="en-US" dirty="0">
                <a:latin typeface="+mn-lt"/>
              </a:rPr>
              <a:t>Load Balancing service creates a primary load balancer and a standby load balancer, each in a different availability domain</a:t>
            </a:r>
          </a:p>
          <a:p>
            <a:pPr marL="461963" lvl="1" indent="-461963" defTabSz="515938">
              <a:spcBef>
                <a:spcPts val="900"/>
              </a:spcBef>
              <a:buClr>
                <a:schemeClr val="tx1"/>
              </a:buClr>
              <a:buFont typeface="Arial" panose="020B0604020202020204" pitchFamily="34" charset="0"/>
              <a:buChar char="•"/>
            </a:pPr>
            <a:r>
              <a:rPr lang="en-US" dirty="0">
                <a:latin typeface="+mn-lt"/>
              </a:rPr>
              <a:t>Supports AD failover in the event of an AD outage in an Oracle Cloud Infrastructure multi-AD region </a:t>
            </a:r>
          </a:p>
          <a:p>
            <a:pPr marL="461963" lvl="1" indent="-461963" defTabSz="515938">
              <a:spcBef>
                <a:spcPts val="900"/>
              </a:spcBef>
              <a:buClr>
                <a:schemeClr val="tx1"/>
              </a:buClr>
              <a:buFont typeface="Arial" panose="020B0604020202020204" pitchFamily="34" charset="0"/>
              <a:buChar char="•"/>
            </a:pPr>
            <a:r>
              <a:rPr lang="en-US" dirty="0">
                <a:latin typeface="+mn-lt"/>
              </a:rPr>
              <a:t>Floating Public IP is attached to the primary load balancer, and in the event of an AD outage Floating Public IP is attached to the standby load balancer</a:t>
            </a:r>
          </a:p>
          <a:p>
            <a:pPr marL="461963" lvl="1" indent="-461963" defTabSz="515938">
              <a:spcBef>
                <a:spcPts val="900"/>
              </a:spcBef>
              <a:buClr>
                <a:schemeClr val="tx1"/>
              </a:buClr>
              <a:buFont typeface="Arial" panose="020B0604020202020204" pitchFamily="34" charset="0"/>
              <a:buChar char="•"/>
            </a:pPr>
            <a:r>
              <a:rPr lang="en-US" dirty="0">
                <a:latin typeface="+mn-lt"/>
              </a:rPr>
              <a:t>Service treats the two load balancers as equally you cannot denote one as "primary”</a:t>
            </a:r>
          </a:p>
        </p:txBody>
      </p:sp>
    </p:spTree>
    <p:extLst>
      <p:ext uri="{BB962C8B-B14F-4D97-AF65-F5344CB8AC3E}">
        <p14:creationId xmlns:p14="http://schemas.microsoft.com/office/powerpoint/2010/main" val="138650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351554" y="1533294"/>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DOMAIN-1</a:t>
            </a:r>
            <a:endParaRPr lang="en-US" sz="1100" dirty="0">
              <a:solidFill>
                <a:schemeClr val="tx1"/>
              </a:solidFill>
              <a:latin typeface="Calibri" charset="0"/>
              <a:ea typeface="Calibri" charset="0"/>
              <a:cs typeface="Calibri" charset="0"/>
            </a:endParaRPr>
          </a:p>
        </p:txBody>
      </p:sp>
      <p:sp>
        <p:nvSpPr>
          <p:cNvPr id="6" name="Rectangle 5"/>
          <p:cNvSpPr/>
          <p:nvPr/>
        </p:nvSpPr>
        <p:spPr>
          <a:xfrm>
            <a:off x="6569589" y="1533294"/>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24" name="Rectangle 23"/>
          <p:cNvSpPr/>
          <p:nvPr/>
        </p:nvSpPr>
        <p:spPr>
          <a:xfrm>
            <a:off x="2722161" y="1862562"/>
            <a:ext cx="6468013" cy="4320253"/>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b="1" dirty="0">
              <a:solidFill>
                <a:schemeClr val="accent3"/>
              </a:solidFill>
              <a:latin typeface="Calibri" charset="0"/>
              <a:ea typeface="Calibri" charset="0"/>
              <a:cs typeface="Calibri" charset="0"/>
            </a:endParaRPr>
          </a:p>
        </p:txBody>
      </p:sp>
      <p:grpSp>
        <p:nvGrpSpPr>
          <p:cNvPr id="25" name="Group 24"/>
          <p:cNvGrpSpPr/>
          <p:nvPr/>
        </p:nvGrpSpPr>
        <p:grpSpPr>
          <a:xfrm>
            <a:off x="8936526" y="5919404"/>
            <a:ext cx="420438" cy="420438"/>
            <a:chOff x="10489255" y="2324746"/>
            <a:chExt cx="669094" cy="669094"/>
          </a:xfrm>
        </p:grpSpPr>
        <p:sp>
          <p:nvSpPr>
            <p:cNvPr id="26" name="Oval 25"/>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7" name="Group 26"/>
            <p:cNvGrpSpPr/>
            <p:nvPr/>
          </p:nvGrpSpPr>
          <p:grpSpPr>
            <a:xfrm>
              <a:off x="10530128" y="2367936"/>
              <a:ext cx="585564" cy="585564"/>
              <a:chOff x="7046913" y="4090988"/>
              <a:chExt cx="327025" cy="327025"/>
            </a:xfrm>
            <a:solidFill>
              <a:schemeClr val="tx1"/>
            </a:solidFill>
          </p:grpSpPr>
          <p:sp>
            <p:nvSpPr>
              <p:cNvPr id="28"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4" name="TextBox 33"/>
          <p:cNvSpPr txBox="1"/>
          <p:nvPr/>
        </p:nvSpPr>
        <p:spPr>
          <a:xfrm>
            <a:off x="2619226" y="1533293"/>
            <a:ext cx="718815" cy="307777"/>
          </a:xfrm>
          <a:prstGeom prst="rect">
            <a:avLst/>
          </a:prstGeom>
          <a:noFill/>
        </p:spPr>
        <p:txBody>
          <a:bodyPr wrap="square" rtlCol="0">
            <a:spAutoFit/>
          </a:bodyPr>
          <a:lstStyle/>
          <a:p>
            <a:r>
              <a:rPr lang="en-US" sz="1400" dirty="0"/>
              <a:t>VCN</a:t>
            </a:r>
          </a:p>
        </p:txBody>
      </p:sp>
      <p:grpSp>
        <p:nvGrpSpPr>
          <p:cNvPr id="35" name="Group 34"/>
          <p:cNvGrpSpPr>
            <a:grpSpLocks noChangeAspect="1"/>
          </p:cNvGrpSpPr>
          <p:nvPr/>
        </p:nvGrpSpPr>
        <p:grpSpPr>
          <a:xfrm>
            <a:off x="5823746" y="761747"/>
            <a:ext cx="1188720" cy="1268765"/>
            <a:chOff x="5629019" y="2102017"/>
            <a:chExt cx="883014" cy="942474"/>
          </a:xfrm>
        </p:grpSpPr>
        <p:grpSp>
          <p:nvGrpSpPr>
            <p:cNvPr id="36" name="Group 35"/>
            <p:cNvGrpSpPr/>
            <p:nvPr/>
          </p:nvGrpSpPr>
          <p:grpSpPr>
            <a:xfrm>
              <a:off x="5676345" y="2264980"/>
              <a:ext cx="790847" cy="779511"/>
              <a:chOff x="4702661" y="1985343"/>
              <a:chExt cx="355739" cy="350640"/>
            </a:xfrm>
            <a:solidFill>
              <a:schemeClr val="tx1"/>
            </a:solidFill>
          </p:grpSpPr>
          <p:sp>
            <p:nvSpPr>
              <p:cNvPr id="38" name="Freeform 143"/>
              <p:cNvSpPr>
                <a:spLocks noChangeArrowheads="1"/>
              </p:cNvSpPr>
              <p:nvPr/>
            </p:nvSpPr>
            <p:spPr bwMode="auto">
              <a:xfrm>
                <a:off x="4875837" y="1985343"/>
                <a:ext cx="182563" cy="101600"/>
              </a:xfrm>
              <a:custGeom>
                <a:avLst/>
                <a:gdLst>
                  <a:gd name="T0" fmla="*/ 414 w 505"/>
                  <a:gd name="T1" fmla="*/ 104 h 283"/>
                  <a:gd name="T2" fmla="*/ 405 w 505"/>
                  <a:gd name="T3" fmla="*/ 104 h 283"/>
                  <a:gd name="T4" fmla="*/ 318 w 505"/>
                  <a:gd name="T5" fmla="*/ 39 h 283"/>
                  <a:gd name="T6" fmla="*/ 287 w 505"/>
                  <a:gd name="T7" fmla="*/ 45 h 283"/>
                  <a:gd name="T8" fmla="*/ 202 w 505"/>
                  <a:gd name="T9" fmla="*/ 0 h 283"/>
                  <a:gd name="T10" fmla="*/ 103 w 505"/>
                  <a:gd name="T11" fmla="*/ 79 h 283"/>
                  <a:gd name="T12" fmla="*/ 100 w 505"/>
                  <a:gd name="T13" fmla="*/ 79 h 283"/>
                  <a:gd name="T14" fmla="*/ 0 w 505"/>
                  <a:gd name="T15" fmla="*/ 180 h 283"/>
                  <a:gd name="T16" fmla="*/ 100 w 505"/>
                  <a:gd name="T17" fmla="*/ 282 h 283"/>
                  <a:gd name="T18" fmla="*/ 414 w 505"/>
                  <a:gd name="T19" fmla="*/ 282 h 283"/>
                  <a:gd name="T20" fmla="*/ 504 w 505"/>
                  <a:gd name="T21" fmla="*/ 192 h 283"/>
                  <a:gd name="T22" fmla="*/ 414 w 505"/>
                  <a:gd name="T23" fmla="*/ 10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283">
                    <a:moveTo>
                      <a:pt x="414" y="104"/>
                    </a:moveTo>
                    <a:cubicBezTo>
                      <a:pt x="411" y="104"/>
                      <a:pt x="408" y="104"/>
                      <a:pt x="405" y="104"/>
                    </a:cubicBezTo>
                    <a:cubicBezTo>
                      <a:pt x="394" y="68"/>
                      <a:pt x="360" y="39"/>
                      <a:pt x="318" y="39"/>
                    </a:cubicBezTo>
                    <a:cubicBezTo>
                      <a:pt x="306" y="39"/>
                      <a:pt x="298" y="42"/>
                      <a:pt x="287" y="45"/>
                    </a:cubicBezTo>
                    <a:cubicBezTo>
                      <a:pt x="267" y="17"/>
                      <a:pt x="236" y="0"/>
                      <a:pt x="202" y="0"/>
                    </a:cubicBezTo>
                    <a:cubicBezTo>
                      <a:pt x="154" y="0"/>
                      <a:pt x="112" y="34"/>
                      <a:pt x="103" y="79"/>
                    </a:cubicBezTo>
                    <a:lnTo>
                      <a:pt x="100" y="79"/>
                    </a:lnTo>
                    <a:cubicBezTo>
                      <a:pt x="45" y="79"/>
                      <a:pt x="0" y="123"/>
                      <a:pt x="0" y="180"/>
                    </a:cubicBezTo>
                    <a:cubicBezTo>
                      <a:pt x="0" y="236"/>
                      <a:pt x="45" y="282"/>
                      <a:pt x="100" y="282"/>
                    </a:cubicBezTo>
                    <a:lnTo>
                      <a:pt x="414" y="282"/>
                    </a:lnTo>
                    <a:cubicBezTo>
                      <a:pt x="464" y="282"/>
                      <a:pt x="504" y="243"/>
                      <a:pt x="504" y="192"/>
                    </a:cubicBezTo>
                    <a:cubicBezTo>
                      <a:pt x="504" y="141"/>
                      <a:pt x="462" y="104"/>
                      <a:pt x="414" y="104"/>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39" name="Freeform 144"/>
              <p:cNvSpPr>
                <a:spLocks noChangeArrowheads="1"/>
              </p:cNvSpPr>
              <p:nvPr/>
            </p:nvSpPr>
            <p:spPr bwMode="auto">
              <a:xfrm>
                <a:off x="4843293" y="2074942"/>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0" name="Freeform 145"/>
              <p:cNvSpPr>
                <a:spLocks noChangeArrowheads="1"/>
              </p:cNvSpPr>
              <p:nvPr/>
            </p:nvSpPr>
            <p:spPr bwMode="auto">
              <a:xfrm>
                <a:off x="4702661" y="2189933"/>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2" name="Freeform 301"/>
              <p:cNvSpPr>
                <a:spLocks noChangeArrowheads="1"/>
              </p:cNvSpPr>
              <p:nvPr/>
            </p:nvSpPr>
            <p:spPr bwMode="auto">
              <a:xfrm>
                <a:off x="4773536" y="2135755"/>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
          <p:nvSpPr>
            <p:cNvPr id="37" name="Rectangle 36"/>
            <p:cNvSpPr/>
            <p:nvPr/>
          </p:nvSpPr>
          <p:spPr>
            <a:xfrm>
              <a:off x="5629019" y="2102017"/>
              <a:ext cx="883014"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7" name="Freeform 42"/>
          <p:cNvSpPr>
            <a:spLocks noChangeAspect="1" noChangeArrowheads="1"/>
          </p:cNvSpPr>
          <p:nvPr/>
        </p:nvSpPr>
        <p:spPr bwMode="auto">
          <a:xfrm>
            <a:off x="3932138" y="4624004"/>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Rectangle 45"/>
          <p:cNvSpPr/>
          <p:nvPr/>
        </p:nvSpPr>
        <p:spPr bwMode="auto">
          <a:xfrm>
            <a:off x="3518789" y="4151956"/>
            <a:ext cx="5138715" cy="161504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48" name="Freeform 42"/>
          <p:cNvSpPr>
            <a:spLocks noChangeAspect="1" noChangeArrowheads="1"/>
          </p:cNvSpPr>
          <p:nvPr/>
        </p:nvSpPr>
        <p:spPr bwMode="auto">
          <a:xfrm>
            <a:off x="4477897" y="4624004"/>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Rectangle 67"/>
          <p:cNvSpPr/>
          <p:nvPr/>
        </p:nvSpPr>
        <p:spPr>
          <a:xfrm>
            <a:off x="3656969" y="4449214"/>
            <a:ext cx="4860549" cy="1128751"/>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2</a:t>
            </a:r>
          </a:p>
        </p:txBody>
      </p:sp>
      <p:sp>
        <p:nvSpPr>
          <p:cNvPr id="70" name="TextBox 69"/>
          <p:cNvSpPr txBox="1"/>
          <p:nvPr/>
        </p:nvSpPr>
        <p:spPr>
          <a:xfrm>
            <a:off x="3652604" y="5141928"/>
            <a:ext cx="1636634" cy="261610"/>
          </a:xfrm>
          <a:prstGeom prst="rect">
            <a:avLst/>
          </a:prstGeom>
          <a:noFill/>
        </p:spPr>
        <p:txBody>
          <a:bodyPr wrap="square" rtlCol="0">
            <a:spAutoFit/>
          </a:bodyPr>
          <a:lstStyle/>
          <a:p>
            <a:pPr algn="ctr"/>
            <a:r>
              <a:rPr lang="en-US" sz="1100" dirty="0"/>
              <a:t>Backend Servers</a:t>
            </a:r>
          </a:p>
        </p:txBody>
      </p:sp>
      <p:sp>
        <p:nvSpPr>
          <p:cNvPr id="73" name="TextBox 72"/>
          <p:cNvSpPr txBox="1"/>
          <p:nvPr/>
        </p:nvSpPr>
        <p:spPr>
          <a:xfrm>
            <a:off x="5486524" y="4894445"/>
            <a:ext cx="1217831" cy="276999"/>
          </a:xfrm>
          <a:prstGeom prst="rect">
            <a:avLst/>
          </a:prstGeom>
          <a:noFill/>
        </p:spPr>
        <p:txBody>
          <a:bodyPr wrap="square" rtlCol="0">
            <a:spAutoFit/>
          </a:bodyPr>
          <a:lstStyle/>
          <a:p>
            <a:pPr algn="ctr"/>
            <a:r>
              <a:rPr lang="en-US" sz="1200" dirty="0"/>
              <a:t>Backend Set</a:t>
            </a:r>
          </a:p>
        </p:txBody>
      </p:sp>
      <p:sp>
        <p:nvSpPr>
          <p:cNvPr id="96" name="Freeform 42"/>
          <p:cNvSpPr>
            <a:spLocks noChangeAspect="1" noChangeArrowheads="1"/>
          </p:cNvSpPr>
          <p:nvPr/>
        </p:nvSpPr>
        <p:spPr bwMode="auto">
          <a:xfrm>
            <a:off x="7238159" y="4629559"/>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42"/>
          <p:cNvSpPr>
            <a:spLocks noChangeAspect="1" noChangeArrowheads="1"/>
          </p:cNvSpPr>
          <p:nvPr/>
        </p:nvSpPr>
        <p:spPr bwMode="auto">
          <a:xfrm>
            <a:off x="7783918" y="4629559"/>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TextBox 97"/>
          <p:cNvSpPr txBox="1"/>
          <p:nvPr/>
        </p:nvSpPr>
        <p:spPr>
          <a:xfrm>
            <a:off x="7010401" y="5112018"/>
            <a:ext cx="1463351" cy="261610"/>
          </a:xfrm>
          <a:prstGeom prst="rect">
            <a:avLst/>
          </a:prstGeom>
          <a:noFill/>
        </p:spPr>
        <p:txBody>
          <a:bodyPr wrap="square" rtlCol="0">
            <a:spAutoFit/>
          </a:bodyPr>
          <a:lstStyle/>
          <a:p>
            <a:pPr algn="ctr"/>
            <a:r>
              <a:rPr lang="en-US" sz="1100" dirty="0"/>
              <a:t>Backend Servers</a:t>
            </a:r>
          </a:p>
        </p:txBody>
      </p:sp>
      <p:sp>
        <p:nvSpPr>
          <p:cNvPr id="55" name="Rectangle 54"/>
          <p:cNvSpPr/>
          <p:nvPr/>
        </p:nvSpPr>
        <p:spPr bwMode="auto">
          <a:xfrm>
            <a:off x="3505201" y="2338002"/>
            <a:ext cx="5152303" cy="162469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10" name="Rectangle 9"/>
          <p:cNvSpPr/>
          <p:nvPr/>
        </p:nvSpPr>
        <p:spPr>
          <a:xfrm>
            <a:off x="3660973" y="2636183"/>
            <a:ext cx="4856544" cy="1187719"/>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1</a:t>
            </a:r>
          </a:p>
        </p:txBody>
      </p:sp>
      <p:grpSp>
        <p:nvGrpSpPr>
          <p:cNvPr id="14" name="Group 13"/>
          <p:cNvGrpSpPr>
            <a:grpSpLocks noChangeAspect="1"/>
          </p:cNvGrpSpPr>
          <p:nvPr/>
        </p:nvGrpSpPr>
        <p:grpSpPr>
          <a:xfrm>
            <a:off x="4141898" y="2623004"/>
            <a:ext cx="548640" cy="659532"/>
            <a:chOff x="8857983" y="2103309"/>
            <a:chExt cx="639069" cy="768239"/>
          </a:xfrm>
        </p:grpSpPr>
        <p:grpSp>
          <p:nvGrpSpPr>
            <p:cNvPr id="15" name="Group 14"/>
            <p:cNvGrpSpPr/>
            <p:nvPr/>
          </p:nvGrpSpPr>
          <p:grpSpPr>
            <a:xfrm>
              <a:off x="8929443" y="2316142"/>
              <a:ext cx="504696" cy="555406"/>
              <a:chOff x="7059013" y="2801609"/>
              <a:chExt cx="331788" cy="365125"/>
            </a:xfrm>
            <a:solidFill>
              <a:srgbClr val="5F5F5F"/>
            </a:solidFill>
          </p:grpSpPr>
          <p:sp>
            <p:nvSpPr>
              <p:cNvPr id="17" name="Freeform 38"/>
              <p:cNvSpPr>
                <a:spLocks noChangeArrowheads="1"/>
              </p:cNvSpPr>
              <p:nvPr/>
            </p:nvSpPr>
            <p:spPr bwMode="auto">
              <a:xfrm>
                <a:off x="7059013" y="2801609"/>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39"/>
              <p:cNvSpPr>
                <a:spLocks noChangeArrowheads="1"/>
              </p:cNvSpPr>
              <p:nvPr/>
            </p:nvSpPr>
            <p:spPr bwMode="auto">
              <a:xfrm>
                <a:off x="712470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 name="Rectangle 15"/>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9" name="Group 18"/>
          <p:cNvGrpSpPr>
            <a:grpSpLocks noChangeAspect="1"/>
          </p:cNvGrpSpPr>
          <p:nvPr/>
        </p:nvGrpSpPr>
        <p:grpSpPr>
          <a:xfrm>
            <a:off x="7463878" y="2623004"/>
            <a:ext cx="548640" cy="659054"/>
            <a:chOff x="8857983" y="2103309"/>
            <a:chExt cx="639069" cy="767682"/>
          </a:xfrm>
        </p:grpSpPr>
        <p:grpSp>
          <p:nvGrpSpPr>
            <p:cNvPr id="20" name="Group 19"/>
            <p:cNvGrpSpPr/>
            <p:nvPr/>
          </p:nvGrpSpPr>
          <p:grpSpPr>
            <a:xfrm>
              <a:off x="8861994" y="2315585"/>
              <a:ext cx="504696" cy="555406"/>
              <a:chOff x="7014672" y="2801243"/>
              <a:chExt cx="331788" cy="365125"/>
            </a:xfrm>
            <a:solidFill>
              <a:srgbClr val="5F5F5F"/>
            </a:solidFill>
          </p:grpSpPr>
          <p:sp>
            <p:nvSpPr>
              <p:cNvPr id="22" name="Freeform 38"/>
              <p:cNvSpPr>
                <a:spLocks noChangeArrowheads="1"/>
              </p:cNvSpPr>
              <p:nvPr/>
            </p:nvSpPr>
            <p:spPr bwMode="auto">
              <a:xfrm>
                <a:off x="7014672" y="2801243"/>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39"/>
              <p:cNvSpPr>
                <a:spLocks noChangeArrowheads="1"/>
              </p:cNvSpPr>
              <p:nvPr/>
            </p:nvSpPr>
            <p:spPr bwMode="auto">
              <a:xfrm>
                <a:off x="709731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1" name="Rectangle 20"/>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4" name="Oval 43"/>
          <p:cNvSpPr/>
          <p:nvPr/>
        </p:nvSpPr>
        <p:spPr bwMode="auto">
          <a:xfrm>
            <a:off x="5880153" y="2371054"/>
            <a:ext cx="431506" cy="251950"/>
          </a:xfrm>
          <a:prstGeom prst="ellipse">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56" name="TextBox 55"/>
          <p:cNvSpPr txBox="1"/>
          <p:nvPr/>
        </p:nvSpPr>
        <p:spPr>
          <a:xfrm>
            <a:off x="3814248" y="3250837"/>
            <a:ext cx="1177600" cy="430887"/>
          </a:xfrm>
          <a:prstGeom prst="rect">
            <a:avLst/>
          </a:prstGeom>
          <a:noFill/>
        </p:spPr>
        <p:txBody>
          <a:bodyPr wrap="square" rtlCol="0">
            <a:spAutoFit/>
          </a:bodyPr>
          <a:lstStyle/>
          <a:p>
            <a:pPr algn="ctr"/>
            <a:r>
              <a:rPr lang="en-US" sz="1100" dirty="0"/>
              <a:t>Load Balancer</a:t>
            </a:r>
          </a:p>
          <a:p>
            <a:pPr algn="ctr"/>
            <a:r>
              <a:rPr lang="en-US" sz="1100" dirty="0"/>
              <a:t>(Active)</a:t>
            </a:r>
          </a:p>
        </p:txBody>
      </p:sp>
      <p:sp>
        <p:nvSpPr>
          <p:cNvPr id="57" name="TextBox 56"/>
          <p:cNvSpPr txBox="1"/>
          <p:nvPr/>
        </p:nvSpPr>
        <p:spPr>
          <a:xfrm>
            <a:off x="7058395" y="3242980"/>
            <a:ext cx="1177600" cy="430887"/>
          </a:xfrm>
          <a:prstGeom prst="rect">
            <a:avLst/>
          </a:prstGeom>
          <a:noFill/>
        </p:spPr>
        <p:txBody>
          <a:bodyPr wrap="square" rtlCol="0">
            <a:spAutoFit/>
          </a:bodyPr>
          <a:lstStyle/>
          <a:p>
            <a:pPr algn="ctr"/>
            <a:r>
              <a:rPr lang="en-US" sz="1100" dirty="0"/>
              <a:t>Load Balancer (Failover)</a:t>
            </a:r>
          </a:p>
        </p:txBody>
      </p:sp>
      <p:cxnSp>
        <p:nvCxnSpPr>
          <p:cNvPr id="60" name="Straight Arrow Connector 59"/>
          <p:cNvCxnSpPr/>
          <p:nvPr/>
        </p:nvCxnSpPr>
        <p:spPr bwMode="auto">
          <a:xfrm flipV="1">
            <a:off x="4690539" y="2584206"/>
            <a:ext cx="1200205" cy="445324"/>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Arrow Connector 63"/>
          <p:cNvCxnSpPr>
            <a:stCxn id="44" idx="5"/>
          </p:cNvCxnSpPr>
          <p:nvPr/>
        </p:nvCxnSpPr>
        <p:spPr bwMode="auto">
          <a:xfrm>
            <a:off x="6248466" y="2586107"/>
            <a:ext cx="1174372" cy="459858"/>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 name="TextBox 66"/>
          <p:cNvSpPr txBox="1"/>
          <p:nvPr/>
        </p:nvSpPr>
        <p:spPr>
          <a:xfrm>
            <a:off x="5650168" y="2708663"/>
            <a:ext cx="911640" cy="276999"/>
          </a:xfrm>
          <a:prstGeom prst="rect">
            <a:avLst/>
          </a:prstGeom>
          <a:noFill/>
        </p:spPr>
        <p:txBody>
          <a:bodyPr wrap="square" rtlCol="0">
            <a:spAutoFit/>
          </a:bodyPr>
          <a:lstStyle/>
          <a:p>
            <a:pPr algn="ctr"/>
            <a:r>
              <a:rPr lang="en-US" sz="1200" dirty="0"/>
              <a:t>Listener</a:t>
            </a:r>
          </a:p>
        </p:txBody>
      </p:sp>
      <p:cxnSp>
        <p:nvCxnSpPr>
          <p:cNvPr id="79" name="Straight Arrow Connector 78"/>
          <p:cNvCxnSpPr/>
          <p:nvPr/>
        </p:nvCxnSpPr>
        <p:spPr bwMode="auto">
          <a:xfrm flipV="1">
            <a:off x="4160738" y="3840943"/>
            <a:ext cx="270978" cy="79374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H="1" flipV="1">
            <a:off x="4418354" y="3840944"/>
            <a:ext cx="282632" cy="81078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Arrow Connector 103"/>
          <p:cNvCxnSpPr/>
          <p:nvPr/>
        </p:nvCxnSpPr>
        <p:spPr bwMode="auto">
          <a:xfrm flipH="1" flipV="1">
            <a:off x="4423428" y="3840942"/>
            <a:ext cx="3040450" cy="771576"/>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7" name="Straight Arrow Connector 106"/>
          <p:cNvCxnSpPr/>
          <p:nvPr/>
        </p:nvCxnSpPr>
        <p:spPr bwMode="auto">
          <a:xfrm flipH="1" flipV="1">
            <a:off x="4406935" y="3836390"/>
            <a:ext cx="3580055" cy="783028"/>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4201957" y="3811673"/>
            <a:ext cx="3533197" cy="790705"/>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9" name="Straight Arrow Connector 88"/>
          <p:cNvCxnSpPr/>
          <p:nvPr/>
        </p:nvCxnSpPr>
        <p:spPr bwMode="auto">
          <a:xfrm flipH="1">
            <a:off x="4686686" y="3815928"/>
            <a:ext cx="3037046" cy="8034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Arrow Connector 92"/>
          <p:cNvCxnSpPr/>
          <p:nvPr/>
        </p:nvCxnSpPr>
        <p:spPr bwMode="auto">
          <a:xfrm flipH="1">
            <a:off x="7463878" y="3815928"/>
            <a:ext cx="259854" cy="7965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Arrow Connector 100"/>
          <p:cNvCxnSpPr/>
          <p:nvPr/>
        </p:nvCxnSpPr>
        <p:spPr bwMode="auto">
          <a:xfrm>
            <a:off x="7723732" y="3815927"/>
            <a:ext cx="274678" cy="813632"/>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1" name="Freeform 42"/>
          <p:cNvSpPr>
            <a:spLocks noChangeAspect="1" noChangeArrowheads="1"/>
          </p:cNvSpPr>
          <p:nvPr/>
        </p:nvSpPr>
        <p:spPr bwMode="auto">
          <a:xfrm>
            <a:off x="3891468" y="4639026"/>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59" name="Straight Arrow Connector 58"/>
          <p:cNvCxnSpPr/>
          <p:nvPr/>
        </p:nvCxnSpPr>
        <p:spPr bwMode="auto">
          <a:xfrm>
            <a:off x="6094282" y="2012705"/>
            <a:ext cx="536" cy="365760"/>
          </a:xfrm>
          <a:prstGeom prst="straightConnector1">
            <a:avLst/>
          </a:prstGeom>
          <a:noFill/>
          <a:ln w="19050" cap="flat" cmpd="sng" algn="ctr">
            <a:solidFill>
              <a:schemeClr val="tx1"/>
            </a:solidFill>
            <a:prstDash val="solid"/>
            <a:round/>
            <a:headEnd type="none" w="sm" len="sm"/>
            <a:tailEnd type="triangle"/>
          </a:ln>
          <a:effectLst/>
        </p:spPr>
      </p:cxnSp>
      <p:sp>
        <p:nvSpPr>
          <p:cNvPr id="65" name="Title 3"/>
          <p:cNvSpPr>
            <a:spLocks noGrp="1"/>
          </p:cNvSpPr>
          <p:nvPr>
            <p:ph type="title"/>
          </p:nvPr>
        </p:nvSpPr>
        <p:spPr>
          <a:xfrm>
            <a:off x="554165" y="418051"/>
            <a:ext cx="11480387" cy="497415"/>
          </a:xfrm>
        </p:spPr>
        <p:txBody>
          <a:bodyPr/>
          <a:lstStyle/>
          <a:p>
            <a:r>
              <a:rPr lang="en-US" sz="3200" dirty="0"/>
              <a:t>Public Load Balancer (Regional Subnets - recommended)</a:t>
            </a:r>
          </a:p>
        </p:txBody>
      </p:sp>
      <p:sp>
        <p:nvSpPr>
          <p:cNvPr id="71" name="TextBox 70"/>
          <p:cNvSpPr txBox="1"/>
          <p:nvPr/>
        </p:nvSpPr>
        <p:spPr>
          <a:xfrm>
            <a:off x="3614359" y="2362369"/>
            <a:ext cx="1517130" cy="276999"/>
          </a:xfrm>
          <a:prstGeom prst="rect">
            <a:avLst/>
          </a:prstGeom>
          <a:noFill/>
        </p:spPr>
        <p:txBody>
          <a:bodyPr wrap="square" rtlCol="0">
            <a:spAutoFit/>
          </a:bodyPr>
          <a:lstStyle/>
          <a:p>
            <a:pPr algn="ctr"/>
            <a:r>
              <a:rPr lang="en-US" sz="1200" dirty="0"/>
              <a:t>Public IP address </a:t>
            </a:r>
          </a:p>
        </p:txBody>
      </p:sp>
      <p:sp>
        <p:nvSpPr>
          <p:cNvPr id="72" name="TextBox 71"/>
          <p:cNvSpPr txBox="1"/>
          <p:nvPr/>
        </p:nvSpPr>
        <p:spPr>
          <a:xfrm>
            <a:off x="5388106" y="3273521"/>
            <a:ext cx="1358481" cy="243027"/>
          </a:xfrm>
          <a:prstGeom prst="rect">
            <a:avLst/>
          </a:prstGeom>
          <a:solidFill>
            <a:schemeClr val="bg1"/>
          </a:solidFill>
        </p:spPr>
        <p:txBody>
          <a:bodyPr wrap="none" lIns="0" tIns="0" rIns="0" bIns="0" rtlCol="0" anchor="ctr">
            <a:noAutofit/>
          </a:bodyPr>
          <a:lstStyle>
            <a:defPPr>
              <a:defRPr lang="en-US"/>
            </a:defPPr>
            <a:lvl1pPr algn="ctr">
              <a:lnSpc>
                <a:spcPct val="90000"/>
              </a:lnSpc>
              <a:defRPr sz="1100"/>
            </a:lvl1pPr>
          </a:lstStyle>
          <a:p>
            <a:r>
              <a:rPr lang="en-US" dirty="0"/>
              <a:t>Load Balancer Pair</a:t>
            </a:r>
          </a:p>
        </p:txBody>
      </p:sp>
      <p:cxnSp>
        <p:nvCxnSpPr>
          <p:cNvPr id="74" name="Straight Arrow Connector 73"/>
          <p:cNvCxnSpPr/>
          <p:nvPr/>
        </p:nvCxnSpPr>
        <p:spPr bwMode="auto">
          <a:xfrm flipV="1">
            <a:off x="4806013" y="3190131"/>
            <a:ext cx="2468880" cy="15315"/>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09578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4" grpId="0" animBg="1"/>
      <p:bldP spid="34" grpId="0"/>
      <p:bldP spid="47" grpId="0" animBg="1"/>
      <p:bldP spid="46" grpId="0" animBg="1"/>
      <p:bldP spid="48" grpId="0" animBg="1"/>
      <p:bldP spid="68" grpId="0" animBg="1"/>
      <p:bldP spid="70" grpId="0"/>
      <p:bldP spid="73" grpId="0"/>
      <p:bldP spid="96" grpId="0" animBg="1"/>
      <p:bldP spid="97" grpId="0" animBg="1"/>
      <p:bldP spid="98" grpId="0"/>
      <p:bldP spid="55" grpId="0" animBg="1"/>
      <p:bldP spid="10" grpId="0" animBg="1"/>
      <p:bldP spid="44" grpId="0" animBg="1"/>
      <p:bldP spid="56" grpId="0"/>
      <p:bldP spid="57" grpId="0"/>
      <p:bldP spid="67" grpId="0"/>
      <p:bldP spid="111" grpId="0" animBg="1"/>
      <p:bldP spid="71" grpId="0"/>
      <p:bldP spid="7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84897" y="1393838"/>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DOMAIN-1</a:t>
            </a:r>
            <a:endParaRPr lang="en-US" sz="1100" dirty="0">
              <a:solidFill>
                <a:schemeClr val="tx1"/>
              </a:solidFill>
              <a:latin typeface="Calibri" charset="0"/>
              <a:ea typeface="Calibri" charset="0"/>
              <a:cs typeface="Calibri" charset="0"/>
            </a:endParaRPr>
          </a:p>
        </p:txBody>
      </p:sp>
      <p:sp>
        <p:nvSpPr>
          <p:cNvPr id="6" name="Rectangle 5"/>
          <p:cNvSpPr/>
          <p:nvPr/>
        </p:nvSpPr>
        <p:spPr>
          <a:xfrm>
            <a:off x="6802932" y="1393838"/>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24" name="Rectangle 23"/>
          <p:cNvSpPr/>
          <p:nvPr/>
        </p:nvSpPr>
        <p:spPr>
          <a:xfrm>
            <a:off x="2955504" y="1723106"/>
            <a:ext cx="6468013" cy="4320253"/>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b="1" dirty="0">
              <a:solidFill>
                <a:schemeClr val="accent3"/>
              </a:solidFill>
              <a:latin typeface="Calibri" charset="0"/>
              <a:ea typeface="Calibri" charset="0"/>
              <a:cs typeface="Calibri" charset="0"/>
            </a:endParaRPr>
          </a:p>
        </p:txBody>
      </p:sp>
      <p:grpSp>
        <p:nvGrpSpPr>
          <p:cNvPr id="25" name="Group 24"/>
          <p:cNvGrpSpPr/>
          <p:nvPr/>
        </p:nvGrpSpPr>
        <p:grpSpPr>
          <a:xfrm>
            <a:off x="9169869" y="5779948"/>
            <a:ext cx="420438" cy="420438"/>
            <a:chOff x="10489255" y="2324746"/>
            <a:chExt cx="669094" cy="669094"/>
          </a:xfrm>
        </p:grpSpPr>
        <p:sp>
          <p:nvSpPr>
            <p:cNvPr id="26" name="Oval 25"/>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27" name="Group 26"/>
            <p:cNvGrpSpPr/>
            <p:nvPr/>
          </p:nvGrpSpPr>
          <p:grpSpPr>
            <a:xfrm>
              <a:off x="10530128" y="2367936"/>
              <a:ext cx="585564" cy="585564"/>
              <a:chOff x="7046913" y="4090988"/>
              <a:chExt cx="327025" cy="327025"/>
            </a:xfrm>
            <a:solidFill>
              <a:schemeClr val="tx1"/>
            </a:solidFill>
          </p:grpSpPr>
          <p:sp>
            <p:nvSpPr>
              <p:cNvPr id="28"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9"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1"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34" name="TextBox 33"/>
          <p:cNvSpPr txBox="1"/>
          <p:nvPr/>
        </p:nvSpPr>
        <p:spPr>
          <a:xfrm>
            <a:off x="2852569" y="1393837"/>
            <a:ext cx="718815" cy="307777"/>
          </a:xfrm>
          <a:prstGeom prst="rect">
            <a:avLst/>
          </a:prstGeom>
          <a:noFill/>
        </p:spPr>
        <p:txBody>
          <a:bodyPr wrap="square" rtlCol="0" anchor="ctr">
            <a:spAutoFit/>
          </a:bodyPr>
          <a:lstStyle/>
          <a:p>
            <a:r>
              <a:rPr lang="en-US" sz="1400" dirty="0"/>
              <a:t>VCN</a:t>
            </a:r>
          </a:p>
        </p:txBody>
      </p:sp>
      <p:grpSp>
        <p:nvGrpSpPr>
          <p:cNvPr id="35" name="Group 34"/>
          <p:cNvGrpSpPr>
            <a:grpSpLocks noChangeAspect="1"/>
          </p:cNvGrpSpPr>
          <p:nvPr/>
        </p:nvGrpSpPr>
        <p:grpSpPr>
          <a:xfrm>
            <a:off x="6057089" y="622291"/>
            <a:ext cx="1188720" cy="1268765"/>
            <a:chOff x="5629019" y="2102017"/>
            <a:chExt cx="883014" cy="942474"/>
          </a:xfrm>
        </p:grpSpPr>
        <p:grpSp>
          <p:nvGrpSpPr>
            <p:cNvPr id="36" name="Group 35"/>
            <p:cNvGrpSpPr/>
            <p:nvPr/>
          </p:nvGrpSpPr>
          <p:grpSpPr>
            <a:xfrm>
              <a:off x="5676345" y="2264980"/>
              <a:ext cx="790847" cy="779511"/>
              <a:chOff x="4702661" y="1985343"/>
              <a:chExt cx="355739" cy="350640"/>
            </a:xfrm>
            <a:solidFill>
              <a:schemeClr val="tx1"/>
            </a:solidFill>
          </p:grpSpPr>
          <p:sp>
            <p:nvSpPr>
              <p:cNvPr id="38" name="Freeform 143"/>
              <p:cNvSpPr>
                <a:spLocks noChangeArrowheads="1"/>
              </p:cNvSpPr>
              <p:nvPr/>
            </p:nvSpPr>
            <p:spPr bwMode="auto">
              <a:xfrm>
                <a:off x="4875837" y="1985343"/>
                <a:ext cx="182563" cy="101600"/>
              </a:xfrm>
              <a:custGeom>
                <a:avLst/>
                <a:gdLst>
                  <a:gd name="T0" fmla="*/ 414 w 505"/>
                  <a:gd name="T1" fmla="*/ 104 h 283"/>
                  <a:gd name="T2" fmla="*/ 405 w 505"/>
                  <a:gd name="T3" fmla="*/ 104 h 283"/>
                  <a:gd name="T4" fmla="*/ 318 w 505"/>
                  <a:gd name="T5" fmla="*/ 39 h 283"/>
                  <a:gd name="T6" fmla="*/ 287 w 505"/>
                  <a:gd name="T7" fmla="*/ 45 h 283"/>
                  <a:gd name="T8" fmla="*/ 202 w 505"/>
                  <a:gd name="T9" fmla="*/ 0 h 283"/>
                  <a:gd name="T10" fmla="*/ 103 w 505"/>
                  <a:gd name="T11" fmla="*/ 79 h 283"/>
                  <a:gd name="T12" fmla="*/ 100 w 505"/>
                  <a:gd name="T13" fmla="*/ 79 h 283"/>
                  <a:gd name="T14" fmla="*/ 0 w 505"/>
                  <a:gd name="T15" fmla="*/ 180 h 283"/>
                  <a:gd name="T16" fmla="*/ 100 w 505"/>
                  <a:gd name="T17" fmla="*/ 282 h 283"/>
                  <a:gd name="T18" fmla="*/ 414 w 505"/>
                  <a:gd name="T19" fmla="*/ 282 h 283"/>
                  <a:gd name="T20" fmla="*/ 504 w 505"/>
                  <a:gd name="T21" fmla="*/ 192 h 283"/>
                  <a:gd name="T22" fmla="*/ 414 w 505"/>
                  <a:gd name="T23" fmla="*/ 10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283">
                    <a:moveTo>
                      <a:pt x="414" y="104"/>
                    </a:moveTo>
                    <a:cubicBezTo>
                      <a:pt x="411" y="104"/>
                      <a:pt x="408" y="104"/>
                      <a:pt x="405" y="104"/>
                    </a:cubicBezTo>
                    <a:cubicBezTo>
                      <a:pt x="394" y="68"/>
                      <a:pt x="360" y="39"/>
                      <a:pt x="318" y="39"/>
                    </a:cubicBezTo>
                    <a:cubicBezTo>
                      <a:pt x="306" y="39"/>
                      <a:pt x="298" y="42"/>
                      <a:pt x="287" y="45"/>
                    </a:cubicBezTo>
                    <a:cubicBezTo>
                      <a:pt x="267" y="17"/>
                      <a:pt x="236" y="0"/>
                      <a:pt x="202" y="0"/>
                    </a:cubicBezTo>
                    <a:cubicBezTo>
                      <a:pt x="154" y="0"/>
                      <a:pt x="112" y="34"/>
                      <a:pt x="103" y="79"/>
                    </a:cubicBezTo>
                    <a:lnTo>
                      <a:pt x="100" y="79"/>
                    </a:lnTo>
                    <a:cubicBezTo>
                      <a:pt x="45" y="79"/>
                      <a:pt x="0" y="123"/>
                      <a:pt x="0" y="180"/>
                    </a:cubicBezTo>
                    <a:cubicBezTo>
                      <a:pt x="0" y="236"/>
                      <a:pt x="45" y="282"/>
                      <a:pt x="100" y="282"/>
                    </a:cubicBezTo>
                    <a:lnTo>
                      <a:pt x="414" y="282"/>
                    </a:lnTo>
                    <a:cubicBezTo>
                      <a:pt x="464" y="282"/>
                      <a:pt x="504" y="243"/>
                      <a:pt x="504" y="192"/>
                    </a:cubicBezTo>
                    <a:cubicBezTo>
                      <a:pt x="504" y="141"/>
                      <a:pt x="462" y="104"/>
                      <a:pt x="414" y="104"/>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39" name="Freeform 144"/>
              <p:cNvSpPr>
                <a:spLocks noChangeArrowheads="1"/>
              </p:cNvSpPr>
              <p:nvPr/>
            </p:nvSpPr>
            <p:spPr bwMode="auto">
              <a:xfrm>
                <a:off x="4843293" y="2074942"/>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0" name="Freeform 145"/>
              <p:cNvSpPr>
                <a:spLocks noChangeArrowheads="1"/>
              </p:cNvSpPr>
              <p:nvPr/>
            </p:nvSpPr>
            <p:spPr bwMode="auto">
              <a:xfrm>
                <a:off x="4702661" y="2189933"/>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42" name="Freeform 301"/>
              <p:cNvSpPr>
                <a:spLocks noChangeArrowheads="1"/>
              </p:cNvSpPr>
              <p:nvPr/>
            </p:nvSpPr>
            <p:spPr bwMode="auto">
              <a:xfrm>
                <a:off x="4773536" y="2135755"/>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
          <p:nvSpPr>
            <p:cNvPr id="37" name="Rectangle 36"/>
            <p:cNvSpPr/>
            <p:nvPr/>
          </p:nvSpPr>
          <p:spPr>
            <a:xfrm>
              <a:off x="5629019" y="2102017"/>
              <a:ext cx="883014"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7" name="Freeform 42"/>
          <p:cNvSpPr>
            <a:spLocks noChangeAspect="1" noChangeArrowheads="1"/>
          </p:cNvSpPr>
          <p:nvPr/>
        </p:nvSpPr>
        <p:spPr bwMode="auto">
          <a:xfrm>
            <a:off x="4165481" y="4484548"/>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Rectangle 45"/>
          <p:cNvSpPr/>
          <p:nvPr/>
        </p:nvSpPr>
        <p:spPr bwMode="auto">
          <a:xfrm>
            <a:off x="3752132" y="4012500"/>
            <a:ext cx="5138715" cy="1615049"/>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48" name="Freeform 42"/>
          <p:cNvSpPr>
            <a:spLocks noChangeAspect="1" noChangeArrowheads="1"/>
          </p:cNvSpPr>
          <p:nvPr/>
        </p:nvSpPr>
        <p:spPr bwMode="auto">
          <a:xfrm>
            <a:off x="4711240" y="4484548"/>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68" name="Rectangle 67"/>
          <p:cNvSpPr/>
          <p:nvPr/>
        </p:nvSpPr>
        <p:spPr>
          <a:xfrm>
            <a:off x="3890311" y="4309758"/>
            <a:ext cx="4864554" cy="1128751"/>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SUBNET 3</a:t>
            </a:r>
          </a:p>
        </p:txBody>
      </p:sp>
      <p:sp>
        <p:nvSpPr>
          <p:cNvPr id="70" name="TextBox 69"/>
          <p:cNvSpPr txBox="1"/>
          <p:nvPr/>
        </p:nvSpPr>
        <p:spPr>
          <a:xfrm>
            <a:off x="3885947" y="5002472"/>
            <a:ext cx="1636634" cy="261610"/>
          </a:xfrm>
          <a:prstGeom prst="rect">
            <a:avLst/>
          </a:prstGeom>
          <a:noFill/>
        </p:spPr>
        <p:txBody>
          <a:bodyPr wrap="square" rtlCol="0">
            <a:spAutoFit/>
          </a:bodyPr>
          <a:lstStyle/>
          <a:p>
            <a:pPr algn="ctr"/>
            <a:r>
              <a:rPr lang="en-US" sz="1100" dirty="0"/>
              <a:t>Backend Servers</a:t>
            </a:r>
          </a:p>
        </p:txBody>
      </p:sp>
      <p:sp>
        <p:nvSpPr>
          <p:cNvPr id="73" name="TextBox 72"/>
          <p:cNvSpPr txBox="1"/>
          <p:nvPr/>
        </p:nvSpPr>
        <p:spPr>
          <a:xfrm>
            <a:off x="5719867" y="4754989"/>
            <a:ext cx="1217831" cy="276999"/>
          </a:xfrm>
          <a:prstGeom prst="rect">
            <a:avLst/>
          </a:prstGeom>
          <a:noFill/>
        </p:spPr>
        <p:txBody>
          <a:bodyPr wrap="square" rtlCol="0">
            <a:spAutoFit/>
          </a:bodyPr>
          <a:lstStyle/>
          <a:p>
            <a:pPr algn="ctr"/>
            <a:r>
              <a:rPr lang="en-US" sz="1200" dirty="0"/>
              <a:t>Backend Set</a:t>
            </a:r>
          </a:p>
        </p:txBody>
      </p:sp>
      <p:sp>
        <p:nvSpPr>
          <p:cNvPr id="96" name="Freeform 42"/>
          <p:cNvSpPr>
            <a:spLocks noChangeAspect="1" noChangeArrowheads="1"/>
          </p:cNvSpPr>
          <p:nvPr/>
        </p:nvSpPr>
        <p:spPr bwMode="auto">
          <a:xfrm>
            <a:off x="7471502" y="4490103"/>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7" name="Freeform 42"/>
          <p:cNvSpPr>
            <a:spLocks noChangeAspect="1" noChangeArrowheads="1"/>
          </p:cNvSpPr>
          <p:nvPr/>
        </p:nvSpPr>
        <p:spPr bwMode="auto">
          <a:xfrm>
            <a:off x="8017261" y="4490103"/>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98" name="TextBox 97"/>
          <p:cNvSpPr txBox="1"/>
          <p:nvPr/>
        </p:nvSpPr>
        <p:spPr>
          <a:xfrm>
            <a:off x="7271918" y="4972562"/>
            <a:ext cx="1296364" cy="261610"/>
          </a:xfrm>
          <a:prstGeom prst="rect">
            <a:avLst/>
          </a:prstGeom>
          <a:noFill/>
        </p:spPr>
        <p:txBody>
          <a:bodyPr wrap="square" rtlCol="0">
            <a:spAutoFit/>
          </a:bodyPr>
          <a:lstStyle/>
          <a:p>
            <a:pPr algn="ctr"/>
            <a:r>
              <a:rPr lang="en-US" sz="1100" dirty="0"/>
              <a:t>Backend Servers</a:t>
            </a:r>
          </a:p>
        </p:txBody>
      </p:sp>
      <p:sp>
        <p:nvSpPr>
          <p:cNvPr id="55" name="Rectangle 54"/>
          <p:cNvSpPr/>
          <p:nvPr/>
        </p:nvSpPr>
        <p:spPr bwMode="auto">
          <a:xfrm>
            <a:off x="3738544" y="2198546"/>
            <a:ext cx="5152303" cy="162469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10" name="Rectangle 9"/>
          <p:cNvSpPr/>
          <p:nvPr/>
        </p:nvSpPr>
        <p:spPr>
          <a:xfrm>
            <a:off x="3894317" y="2496727"/>
            <a:ext cx="1595581" cy="1187719"/>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SUBNET 1</a:t>
            </a:r>
          </a:p>
        </p:txBody>
      </p:sp>
      <p:sp>
        <p:nvSpPr>
          <p:cNvPr id="11" name="Rectangle 10"/>
          <p:cNvSpPr/>
          <p:nvPr/>
        </p:nvSpPr>
        <p:spPr>
          <a:xfrm>
            <a:off x="7159285" y="2496727"/>
            <a:ext cx="1595581" cy="1179745"/>
          </a:xfrm>
          <a:prstGeom prst="rect">
            <a:avLst/>
          </a:prstGeom>
          <a:solidFill>
            <a:schemeClr val="accent3">
              <a:lumMod val="20000"/>
              <a:lumOff val="80000"/>
            </a:schemeClr>
          </a:solid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SUBNET 2 </a:t>
            </a:r>
          </a:p>
        </p:txBody>
      </p:sp>
      <p:grpSp>
        <p:nvGrpSpPr>
          <p:cNvPr id="14" name="Group 13"/>
          <p:cNvGrpSpPr>
            <a:grpSpLocks noChangeAspect="1"/>
          </p:cNvGrpSpPr>
          <p:nvPr/>
        </p:nvGrpSpPr>
        <p:grpSpPr>
          <a:xfrm>
            <a:off x="4375241" y="2483548"/>
            <a:ext cx="548640" cy="659532"/>
            <a:chOff x="8857983" y="2103309"/>
            <a:chExt cx="639069" cy="768239"/>
          </a:xfrm>
        </p:grpSpPr>
        <p:grpSp>
          <p:nvGrpSpPr>
            <p:cNvPr id="15" name="Group 14"/>
            <p:cNvGrpSpPr/>
            <p:nvPr/>
          </p:nvGrpSpPr>
          <p:grpSpPr>
            <a:xfrm>
              <a:off x="8929443" y="2316142"/>
              <a:ext cx="504696" cy="555406"/>
              <a:chOff x="7059013" y="2801609"/>
              <a:chExt cx="331788" cy="365125"/>
            </a:xfrm>
            <a:solidFill>
              <a:srgbClr val="5F5F5F"/>
            </a:solidFill>
          </p:grpSpPr>
          <p:sp>
            <p:nvSpPr>
              <p:cNvPr id="17" name="Freeform 38"/>
              <p:cNvSpPr>
                <a:spLocks noChangeArrowheads="1"/>
              </p:cNvSpPr>
              <p:nvPr/>
            </p:nvSpPr>
            <p:spPr bwMode="auto">
              <a:xfrm>
                <a:off x="7059013" y="2801609"/>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8" name="Freeform 39"/>
              <p:cNvSpPr>
                <a:spLocks noChangeArrowheads="1"/>
              </p:cNvSpPr>
              <p:nvPr/>
            </p:nvSpPr>
            <p:spPr bwMode="auto">
              <a:xfrm>
                <a:off x="712470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6" name="Rectangle 15"/>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9" name="Group 18"/>
          <p:cNvGrpSpPr>
            <a:grpSpLocks noChangeAspect="1"/>
          </p:cNvGrpSpPr>
          <p:nvPr/>
        </p:nvGrpSpPr>
        <p:grpSpPr>
          <a:xfrm>
            <a:off x="7697221" y="2483548"/>
            <a:ext cx="548640" cy="659054"/>
            <a:chOff x="8857983" y="2103309"/>
            <a:chExt cx="639069" cy="767682"/>
          </a:xfrm>
        </p:grpSpPr>
        <p:grpSp>
          <p:nvGrpSpPr>
            <p:cNvPr id="20" name="Group 19"/>
            <p:cNvGrpSpPr/>
            <p:nvPr/>
          </p:nvGrpSpPr>
          <p:grpSpPr>
            <a:xfrm>
              <a:off x="8861994" y="2315585"/>
              <a:ext cx="504696" cy="555406"/>
              <a:chOff x="7014672" y="2801243"/>
              <a:chExt cx="331788" cy="365125"/>
            </a:xfrm>
            <a:solidFill>
              <a:srgbClr val="5F5F5F"/>
            </a:solidFill>
          </p:grpSpPr>
          <p:sp>
            <p:nvSpPr>
              <p:cNvPr id="22" name="Freeform 38"/>
              <p:cNvSpPr>
                <a:spLocks noChangeArrowheads="1"/>
              </p:cNvSpPr>
              <p:nvPr/>
            </p:nvSpPr>
            <p:spPr bwMode="auto">
              <a:xfrm>
                <a:off x="7014672" y="2801243"/>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 name="Freeform 39"/>
              <p:cNvSpPr>
                <a:spLocks noChangeArrowheads="1"/>
              </p:cNvSpPr>
              <p:nvPr/>
            </p:nvSpPr>
            <p:spPr bwMode="auto">
              <a:xfrm>
                <a:off x="709731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1" name="Rectangle 20"/>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44" name="Oval 43"/>
          <p:cNvSpPr/>
          <p:nvPr/>
        </p:nvSpPr>
        <p:spPr bwMode="auto">
          <a:xfrm>
            <a:off x="6113496" y="2231598"/>
            <a:ext cx="431506" cy="251950"/>
          </a:xfrm>
          <a:prstGeom prst="ellipse">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56" name="TextBox 55"/>
          <p:cNvSpPr txBox="1"/>
          <p:nvPr/>
        </p:nvSpPr>
        <p:spPr>
          <a:xfrm>
            <a:off x="4047591" y="3111381"/>
            <a:ext cx="1177600" cy="430887"/>
          </a:xfrm>
          <a:prstGeom prst="rect">
            <a:avLst/>
          </a:prstGeom>
          <a:noFill/>
        </p:spPr>
        <p:txBody>
          <a:bodyPr wrap="square" rtlCol="0">
            <a:spAutoFit/>
          </a:bodyPr>
          <a:lstStyle/>
          <a:p>
            <a:pPr algn="ctr"/>
            <a:r>
              <a:rPr lang="en-US" sz="1100" dirty="0"/>
              <a:t>Load Balancer</a:t>
            </a:r>
          </a:p>
          <a:p>
            <a:pPr algn="ctr"/>
            <a:r>
              <a:rPr lang="en-US" sz="1100" dirty="0"/>
              <a:t>(Active)</a:t>
            </a:r>
          </a:p>
        </p:txBody>
      </p:sp>
      <p:sp>
        <p:nvSpPr>
          <p:cNvPr id="57" name="TextBox 56"/>
          <p:cNvSpPr txBox="1"/>
          <p:nvPr/>
        </p:nvSpPr>
        <p:spPr>
          <a:xfrm>
            <a:off x="7291738" y="3103524"/>
            <a:ext cx="1177600" cy="430887"/>
          </a:xfrm>
          <a:prstGeom prst="rect">
            <a:avLst/>
          </a:prstGeom>
          <a:noFill/>
        </p:spPr>
        <p:txBody>
          <a:bodyPr wrap="square" rtlCol="0">
            <a:spAutoFit/>
          </a:bodyPr>
          <a:lstStyle/>
          <a:p>
            <a:pPr algn="ctr"/>
            <a:r>
              <a:rPr lang="en-US" sz="1100" dirty="0"/>
              <a:t>Load Balancer (Failover)</a:t>
            </a:r>
          </a:p>
        </p:txBody>
      </p:sp>
      <p:cxnSp>
        <p:nvCxnSpPr>
          <p:cNvPr id="60" name="Straight Arrow Connector 59"/>
          <p:cNvCxnSpPr/>
          <p:nvPr/>
        </p:nvCxnSpPr>
        <p:spPr bwMode="auto">
          <a:xfrm flipV="1">
            <a:off x="4923882" y="2444750"/>
            <a:ext cx="1200205" cy="445324"/>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4" name="Straight Arrow Connector 63"/>
          <p:cNvCxnSpPr>
            <a:stCxn id="44" idx="5"/>
          </p:cNvCxnSpPr>
          <p:nvPr/>
        </p:nvCxnSpPr>
        <p:spPr bwMode="auto">
          <a:xfrm>
            <a:off x="6481809" y="2446651"/>
            <a:ext cx="1174372" cy="459858"/>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7" name="TextBox 66"/>
          <p:cNvSpPr txBox="1"/>
          <p:nvPr/>
        </p:nvSpPr>
        <p:spPr>
          <a:xfrm>
            <a:off x="5883511" y="2569207"/>
            <a:ext cx="911640" cy="276999"/>
          </a:xfrm>
          <a:prstGeom prst="rect">
            <a:avLst/>
          </a:prstGeom>
          <a:noFill/>
        </p:spPr>
        <p:txBody>
          <a:bodyPr wrap="square" rtlCol="0">
            <a:spAutoFit/>
          </a:bodyPr>
          <a:lstStyle/>
          <a:p>
            <a:pPr algn="ctr"/>
            <a:r>
              <a:rPr lang="en-US" sz="1200" dirty="0"/>
              <a:t>Listener</a:t>
            </a:r>
          </a:p>
        </p:txBody>
      </p:sp>
      <p:cxnSp>
        <p:nvCxnSpPr>
          <p:cNvPr id="79" name="Straight Arrow Connector 78"/>
          <p:cNvCxnSpPr/>
          <p:nvPr/>
        </p:nvCxnSpPr>
        <p:spPr bwMode="auto">
          <a:xfrm flipV="1">
            <a:off x="4394081" y="3701487"/>
            <a:ext cx="270978" cy="79374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Arrow Connector 80"/>
          <p:cNvCxnSpPr/>
          <p:nvPr/>
        </p:nvCxnSpPr>
        <p:spPr bwMode="auto">
          <a:xfrm flipH="1" flipV="1">
            <a:off x="4651697" y="3701488"/>
            <a:ext cx="282632" cy="81078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Arrow Connector 103"/>
          <p:cNvCxnSpPr/>
          <p:nvPr/>
        </p:nvCxnSpPr>
        <p:spPr bwMode="auto">
          <a:xfrm flipH="1" flipV="1">
            <a:off x="4656771" y="3701486"/>
            <a:ext cx="3040450" cy="771576"/>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7" name="Straight Arrow Connector 106"/>
          <p:cNvCxnSpPr/>
          <p:nvPr/>
        </p:nvCxnSpPr>
        <p:spPr bwMode="auto">
          <a:xfrm flipH="1" flipV="1">
            <a:off x="4640278" y="3696934"/>
            <a:ext cx="3580055" cy="783028"/>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Arrow Connector 86"/>
          <p:cNvCxnSpPr/>
          <p:nvPr/>
        </p:nvCxnSpPr>
        <p:spPr bwMode="auto">
          <a:xfrm flipH="1">
            <a:off x="4435300" y="3672217"/>
            <a:ext cx="3533197" cy="790705"/>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9" name="Straight Arrow Connector 88"/>
          <p:cNvCxnSpPr>
            <a:stCxn id="11" idx="2"/>
          </p:cNvCxnSpPr>
          <p:nvPr/>
        </p:nvCxnSpPr>
        <p:spPr bwMode="auto">
          <a:xfrm flipH="1">
            <a:off x="4920029" y="3676472"/>
            <a:ext cx="3037046" cy="8034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Arrow Connector 92"/>
          <p:cNvCxnSpPr>
            <a:stCxn id="11" idx="2"/>
          </p:cNvCxnSpPr>
          <p:nvPr/>
        </p:nvCxnSpPr>
        <p:spPr bwMode="auto">
          <a:xfrm flipH="1">
            <a:off x="7697221" y="3676472"/>
            <a:ext cx="259854" cy="7965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Arrow Connector 100"/>
          <p:cNvCxnSpPr>
            <a:stCxn id="11" idx="2"/>
          </p:cNvCxnSpPr>
          <p:nvPr/>
        </p:nvCxnSpPr>
        <p:spPr bwMode="auto">
          <a:xfrm>
            <a:off x="7957075" y="3676471"/>
            <a:ext cx="274678" cy="813632"/>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1" name="Freeform 42"/>
          <p:cNvSpPr>
            <a:spLocks noChangeAspect="1" noChangeArrowheads="1"/>
          </p:cNvSpPr>
          <p:nvPr/>
        </p:nvSpPr>
        <p:spPr bwMode="auto">
          <a:xfrm>
            <a:off x="4124811" y="4499570"/>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59" name="Straight Arrow Connector 58"/>
          <p:cNvCxnSpPr/>
          <p:nvPr/>
        </p:nvCxnSpPr>
        <p:spPr bwMode="auto">
          <a:xfrm>
            <a:off x="6327625" y="1873249"/>
            <a:ext cx="536" cy="365760"/>
          </a:xfrm>
          <a:prstGeom prst="straightConnector1">
            <a:avLst/>
          </a:prstGeom>
          <a:noFill/>
          <a:ln w="19050" cap="flat" cmpd="sng" algn="ctr">
            <a:solidFill>
              <a:schemeClr val="tx1"/>
            </a:solidFill>
            <a:prstDash val="solid"/>
            <a:round/>
            <a:headEnd type="none" w="sm" len="sm"/>
            <a:tailEnd type="triangle"/>
          </a:ln>
          <a:effectLst/>
        </p:spPr>
      </p:cxnSp>
      <p:sp>
        <p:nvSpPr>
          <p:cNvPr id="65" name="Title 3"/>
          <p:cNvSpPr>
            <a:spLocks noGrp="1"/>
          </p:cNvSpPr>
          <p:nvPr>
            <p:ph type="title"/>
          </p:nvPr>
        </p:nvSpPr>
        <p:spPr>
          <a:xfrm>
            <a:off x="623727" y="277013"/>
            <a:ext cx="10944549" cy="497415"/>
          </a:xfrm>
        </p:spPr>
        <p:txBody>
          <a:bodyPr/>
          <a:lstStyle/>
          <a:p>
            <a:r>
              <a:rPr lang="en-US" sz="3200" dirty="0"/>
              <a:t>Public Load Balancer (AD Specific Subnets)</a:t>
            </a:r>
          </a:p>
        </p:txBody>
      </p:sp>
      <p:sp>
        <p:nvSpPr>
          <p:cNvPr id="71" name="TextBox 70"/>
          <p:cNvSpPr txBox="1"/>
          <p:nvPr/>
        </p:nvSpPr>
        <p:spPr>
          <a:xfrm>
            <a:off x="3738543" y="2200761"/>
            <a:ext cx="1517130" cy="276999"/>
          </a:xfrm>
          <a:prstGeom prst="rect">
            <a:avLst/>
          </a:prstGeom>
          <a:noFill/>
        </p:spPr>
        <p:txBody>
          <a:bodyPr wrap="square" rtlCol="0">
            <a:spAutoFit/>
          </a:bodyPr>
          <a:lstStyle/>
          <a:p>
            <a:pPr algn="ctr"/>
            <a:r>
              <a:rPr lang="en-US" sz="1200" dirty="0"/>
              <a:t>Public IP address </a:t>
            </a:r>
          </a:p>
        </p:txBody>
      </p:sp>
      <p:sp>
        <p:nvSpPr>
          <p:cNvPr id="72" name="TextBox 71"/>
          <p:cNvSpPr txBox="1"/>
          <p:nvPr/>
        </p:nvSpPr>
        <p:spPr>
          <a:xfrm>
            <a:off x="5621449" y="3134065"/>
            <a:ext cx="1358481" cy="243027"/>
          </a:xfrm>
          <a:prstGeom prst="rect">
            <a:avLst/>
          </a:prstGeom>
          <a:solidFill>
            <a:schemeClr val="bg1"/>
          </a:solidFill>
        </p:spPr>
        <p:txBody>
          <a:bodyPr wrap="none" lIns="0" tIns="0" rIns="0" bIns="0" rtlCol="0" anchor="ctr">
            <a:noAutofit/>
          </a:bodyPr>
          <a:lstStyle>
            <a:defPPr>
              <a:defRPr lang="en-US"/>
            </a:defPPr>
            <a:lvl1pPr algn="ctr">
              <a:lnSpc>
                <a:spcPct val="90000"/>
              </a:lnSpc>
              <a:defRPr sz="1100"/>
            </a:lvl1pPr>
          </a:lstStyle>
          <a:p>
            <a:r>
              <a:rPr lang="en-US" dirty="0"/>
              <a:t>Load Balancer Pair</a:t>
            </a:r>
          </a:p>
        </p:txBody>
      </p:sp>
      <p:cxnSp>
        <p:nvCxnSpPr>
          <p:cNvPr id="74" name="Straight Arrow Connector 73"/>
          <p:cNvCxnSpPr/>
          <p:nvPr/>
        </p:nvCxnSpPr>
        <p:spPr bwMode="auto">
          <a:xfrm flipV="1">
            <a:off x="5039356" y="3050675"/>
            <a:ext cx="2468880" cy="15315"/>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93959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24" grpId="0" animBg="1"/>
      <p:bldP spid="34" grpId="0"/>
      <p:bldP spid="47" grpId="0" animBg="1"/>
      <p:bldP spid="46" grpId="0" animBg="1"/>
      <p:bldP spid="48" grpId="0" animBg="1"/>
      <p:bldP spid="68" grpId="0" animBg="1"/>
      <p:bldP spid="70" grpId="0"/>
      <p:bldP spid="73" grpId="0"/>
      <p:bldP spid="96" grpId="0" animBg="1"/>
      <p:bldP spid="97" grpId="0" animBg="1"/>
      <p:bldP spid="98" grpId="0"/>
      <p:bldP spid="55" grpId="0" animBg="1"/>
      <p:bldP spid="10" grpId="0" animBg="1"/>
      <p:bldP spid="11" grpId="0" animBg="1"/>
      <p:bldP spid="44" grpId="0" animBg="1"/>
      <p:bldP spid="56" grpId="0"/>
      <p:bldP spid="57" grpId="0"/>
      <p:bldP spid="67" grpId="0"/>
      <p:bldP spid="111" grpId="0" animBg="1"/>
      <p:bldP spid="71" grpId="0"/>
      <p:bldP spid="7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3"/>
          <p:cNvSpPr>
            <a:spLocks noGrp="1"/>
          </p:cNvSpPr>
          <p:nvPr>
            <p:ph type="title"/>
          </p:nvPr>
        </p:nvSpPr>
        <p:spPr>
          <a:xfrm>
            <a:off x="623727" y="277013"/>
            <a:ext cx="10944549" cy="497415"/>
          </a:xfrm>
        </p:spPr>
        <p:txBody>
          <a:bodyPr/>
          <a:lstStyle/>
          <a:p>
            <a:r>
              <a:rPr lang="en-US" sz="3200" dirty="0"/>
              <a:t>Concepts - Public Load Balancer</a:t>
            </a:r>
          </a:p>
        </p:txBody>
      </p:sp>
      <p:sp>
        <p:nvSpPr>
          <p:cNvPr id="66" name="Rectangle 65"/>
          <p:cNvSpPr/>
          <p:nvPr/>
        </p:nvSpPr>
        <p:spPr>
          <a:xfrm>
            <a:off x="7230277" y="1158107"/>
            <a:ext cx="4796772" cy="5174059"/>
          </a:xfrm>
          <a:prstGeom prst="rect">
            <a:avLst/>
          </a:prstGeom>
          <a:noFill/>
          <a:ln w="9525">
            <a:noFill/>
            <a:miter lim="800000"/>
            <a:headEnd/>
            <a:tailEnd/>
          </a:ln>
        </p:spPr>
        <p:txBody>
          <a:bodyPr vert="horz" wrap="square" lIns="16930" tIns="16930" rIns="16930" bIns="16930" numCol="1" anchor="t" anchorCtr="0" compatLnSpc="1">
            <a:prstTxWarp prst="textNoShape">
              <a:avLst/>
            </a:prstTxWarp>
            <a:spAutoFit/>
          </a:bodyPr>
          <a:lstStyle/>
          <a:p>
            <a:pPr marL="339725" lvl="1" indent="-247650" defTabSz="304747">
              <a:spcBef>
                <a:spcPts val="900"/>
              </a:spcBef>
              <a:buClr>
                <a:schemeClr val="tx1"/>
              </a:buClr>
              <a:buFont typeface="Arial" charset="0"/>
              <a:buChar char="•"/>
            </a:pPr>
            <a:r>
              <a:rPr lang="en-US" sz="1600" b="1" dirty="0"/>
              <a:t>Load Balancing Policy </a:t>
            </a:r>
            <a:r>
              <a:rPr lang="en-US" sz="1600" dirty="0"/>
              <a:t>– tells the load balancer how to distribute incoming traffic to the backend servers </a:t>
            </a:r>
          </a:p>
          <a:p>
            <a:pPr marL="949219" lvl="2" indent="-247650" defTabSz="304747">
              <a:spcBef>
                <a:spcPts val="0"/>
              </a:spcBef>
              <a:buClr>
                <a:schemeClr val="tx1"/>
              </a:buClr>
              <a:buFont typeface="Arial" charset="0"/>
              <a:buChar char="•"/>
            </a:pPr>
            <a:r>
              <a:rPr lang="en-US" sz="1600" dirty="0"/>
              <a:t>round-robin</a:t>
            </a:r>
          </a:p>
          <a:p>
            <a:pPr marL="949219" lvl="2" indent="-247650" defTabSz="304747">
              <a:spcBef>
                <a:spcPts val="0"/>
              </a:spcBef>
              <a:buClr>
                <a:schemeClr val="tx1"/>
              </a:buClr>
              <a:buFont typeface="Arial" charset="0"/>
              <a:buChar char="•"/>
            </a:pPr>
            <a:r>
              <a:rPr lang="en-US" sz="1600" dirty="0"/>
              <a:t>IP hash</a:t>
            </a:r>
          </a:p>
          <a:p>
            <a:pPr marL="949219" lvl="2" indent="-247650" defTabSz="304747">
              <a:spcBef>
                <a:spcPts val="0"/>
              </a:spcBef>
              <a:buClr>
                <a:schemeClr val="tx1"/>
              </a:buClr>
              <a:buFont typeface="Arial" charset="0"/>
              <a:buChar char="•"/>
            </a:pPr>
            <a:r>
              <a:rPr lang="en-US" sz="1600" dirty="0"/>
              <a:t>least connection</a:t>
            </a:r>
          </a:p>
          <a:p>
            <a:pPr marL="339725" lvl="1" indent="-247650" defTabSz="304747">
              <a:spcBef>
                <a:spcPts val="900"/>
              </a:spcBef>
              <a:buClr>
                <a:schemeClr val="tx1"/>
              </a:buClr>
              <a:buFont typeface="Arial" charset="0"/>
              <a:buChar char="•"/>
            </a:pPr>
            <a:r>
              <a:rPr lang="en-US" sz="1600" b="1" dirty="0">
                <a:solidFill>
                  <a:srgbClr val="5F5F5F"/>
                </a:solidFill>
              </a:rPr>
              <a:t>Backend Server </a:t>
            </a:r>
            <a:r>
              <a:rPr lang="en-US" sz="1600" dirty="0"/>
              <a:t>– </a:t>
            </a:r>
            <a:r>
              <a:rPr lang="en-US" sz="1600" dirty="0">
                <a:solidFill>
                  <a:srgbClr val="5F5F5F"/>
                </a:solidFill>
              </a:rPr>
              <a:t>application server responsible for generating content in reply to the incoming TCP or HTTP traffic</a:t>
            </a:r>
          </a:p>
          <a:p>
            <a:pPr marL="339725" lvl="1" indent="-247650" defTabSz="304747">
              <a:spcBef>
                <a:spcPts val="900"/>
              </a:spcBef>
              <a:buClr>
                <a:schemeClr val="tx1"/>
              </a:buClr>
              <a:buFont typeface="Arial" charset="0"/>
              <a:buChar char="•"/>
            </a:pPr>
            <a:r>
              <a:rPr lang="en-US" sz="1600" b="1" dirty="0"/>
              <a:t>Health Checks </a:t>
            </a:r>
            <a:r>
              <a:rPr lang="en-US" sz="1600" dirty="0"/>
              <a:t>– a test to confirm the availability of backend servers; supports </a:t>
            </a:r>
          </a:p>
          <a:p>
            <a:pPr marL="949219" lvl="2" indent="-247650" defTabSz="304747">
              <a:spcBef>
                <a:spcPts val="0"/>
              </a:spcBef>
              <a:buClr>
                <a:schemeClr val="tx1"/>
              </a:buClr>
              <a:buFont typeface="Arial" charset="0"/>
              <a:buChar char="•"/>
            </a:pPr>
            <a:r>
              <a:rPr lang="en-US" sz="1600" dirty="0"/>
              <a:t>TCP-level </a:t>
            </a:r>
          </a:p>
          <a:p>
            <a:pPr marL="949219" lvl="2" indent="-247650" defTabSz="304747">
              <a:spcBef>
                <a:spcPts val="0"/>
              </a:spcBef>
              <a:buClr>
                <a:schemeClr val="tx1"/>
              </a:buClr>
              <a:buFont typeface="Arial" charset="0"/>
              <a:buChar char="•"/>
            </a:pPr>
            <a:r>
              <a:rPr lang="en-US" sz="1600" dirty="0"/>
              <a:t>UDP-level</a:t>
            </a:r>
          </a:p>
          <a:p>
            <a:pPr marL="949219" lvl="2" indent="-247650" defTabSz="304747">
              <a:spcBef>
                <a:spcPts val="0"/>
              </a:spcBef>
              <a:buClr>
                <a:schemeClr val="tx1"/>
              </a:buClr>
              <a:buFont typeface="Arial" charset="0"/>
              <a:buChar char="•"/>
            </a:pPr>
            <a:r>
              <a:rPr lang="en-US" sz="1600" dirty="0"/>
              <a:t>HTTP-level health checks</a:t>
            </a:r>
          </a:p>
          <a:p>
            <a:pPr marL="339725" lvl="1" indent="-247650" defTabSz="304747">
              <a:spcBef>
                <a:spcPts val="900"/>
              </a:spcBef>
              <a:buClr>
                <a:schemeClr val="tx1"/>
              </a:buClr>
              <a:buFont typeface="Arial" charset="0"/>
              <a:buChar char="•"/>
            </a:pPr>
            <a:r>
              <a:rPr lang="en-US" sz="1600" b="1" dirty="0">
                <a:solidFill>
                  <a:srgbClr val="5F5F5F"/>
                </a:solidFill>
              </a:rPr>
              <a:t>Backend Set </a:t>
            </a:r>
            <a:r>
              <a:rPr lang="en-US" sz="1600" dirty="0"/>
              <a:t>– logical entity defined by a list of backend servers, a load balancing policy, and a health check policy</a:t>
            </a:r>
          </a:p>
          <a:p>
            <a:pPr marL="339725" lvl="1" indent="-247650" defTabSz="304747">
              <a:spcBef>
                <a:spcPts val="900"/>
              </a:spcBef>
              <a:buClr>
                <a:schemeClr val="tx1"/>
              </a:buClr>
              <a:buFont typeface="Arial" charset="0"/>
              <a:buChar char="•"/>
            </a:pPr>
            <a:r>
              <a:rPr lang="en-US" sz="1600" b="1" dirty="0"/>
              <a:t>Listener </a:t>
            </a:r>
            <a:r>
              <a:rPr lang="en-US" sz="1600" dirty="0"/>
              <a:t>– entity that checks for incoming traffic on the load balancer's IP address</a:t>
            </a:r>
            <a:endParaRPr lang="en-US" sz="1600" dirty="0">
              <a:solidFill>
                <a:srgbClr val="5F5F5F"/>
              </a:solidFill>
              <a:latin typeface="+mn-lt"/>
            </a:endParaRPr>
          </a:p>
        </p:txBody>
      </p:sp>
      <p:sp>
        <p:nvSpPr>
          <p:cNvPr id="75" name="Rectangle 74"/>
          <p:cNvSpPr/>
          <p:nvPr/>
        </p:nvSpPr>
        <p:spPr>
          <a:xfrm>
            <a:off x="1141754" y="1354230"/>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DOMAIN-1</a:t>
            </a:r>
            <a:endParaRPr lang="en-US" sz="1100" dirty="0">
              <a:solidFill>
                <a:schemeClr val="tx1"/>
              </a:solidFill>
              <a:latin typeface="Calibri" charset="0"/>
              <a:ea typeface="Calibri" charset="0"/>
              <a:cs typeface="Calibri" charset="0"/>
            </a:endParaRPr>
          </a:p>
        </p:txBody>
      </p:sp>
      <p:sp>
        <p:nvSpPr>
          <p:cNvPr id="76" name="Rectangle 75"/>
          <p:cNvSpPr/>
          <p:nvPr/>
        </p:nvSpPr>
        <p:spPr>
          <a:xfrm>
            <a:off x="4359789" y="1354230"/>
            <a:ext cx="2286000" cy="4980235"/>
          </a:xfrm>
          <a:prstGeom prst="rect">
            <a:avLst/>
          </a:prstGeom>
          <a:solidFill>
            <a:schemeClr val="accent6">
              <a:lumMod val="20000"/>
              <a:lumOff val="80000"/>
            </a:schemeClr>
          </a:solid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t"/>
          <a:lstStyle/>
          <a:p>
            <a:pPr algn="ctr"/>
            <a:r>
              <a:rPr lang="en-US" sz="1100" dirty="0">
                <a:solidFill>
                  <a:schemeClr val="tx1"/>
                </a:solidFill>
              </a:rPr>
              <a:t>AVAILABILITY DOMAIN-2</a:t>
            </a:r>
            <a:endParaRPr lang="en-US" sz="1100" dirty="0">
              <a:solidFill>
                <a:schemeClr val="tx1"/>
              </a:solidFill>
              <a:latin typeface="Calibri" charset="0"/>
              <a:ea typeface="Calibri" charset="0"/>
              <a:cs typeface="Calibri" charset="0"/>
            </a:endParaRPr>
          </a:p>
        </p:txBody>
      </p:sp>
      <p:sp>
        <p:nvSpPr>
          <p:cNvPr id="77" name="Rectangle 76"/>
          <p:cNvSpPr/>
          <p:nvPr/>
        </p:nvSpPr>
        <p:spPr>
          <a:xfrm>
            <a:off x="512361" y="1683498"/>
            <a:ext cx="6468013" cy="4320253"/>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endParaRPr lang="en-US" sz="1200" b="1" dirty="0">
              <a:solidFill>
                <a:schemeClr val="accent3"/>
              </a:solidFill>
              <a:latin typeface="Calibri" charset="0"/>
              <a:ea typeface="Calibri" charset="0"/>
              <a:cs typeface="Calibri" charset="0"/>
            </a:endParaRPr>
          </a:p>
        </p:txBody>
      </p:sp>
      <p:grpSp>
        <p:nvGrpSpPr>
          <p:cNvPr id="78" name="Group 77"/>
          <p:cNvGrpSpPr/>
          <p:nvPr/>
        </p:nvGrpSpPr>
        <p:grpSpPr>
          <a:xfrm>
            <a:off x="6726726" y="5740340"/>
            <a:ext cx="420438" cy="420438"/>
            <a:chOff x="10489255" y="2324746"/>
            <a:chExt cx="669094" cy="669094"/>
          </a:xfrm>
        </p:grpSpPr>
        <p:sp>
          <p:nvSpPr>
            <p:cNvPr id="80" name="Oval 79"/>
            <p:cNvSpPr/>
            <p:nvPr/>
          </p:nvSpPr>
          <p:spPr>
            <a:xfrm>
              <a:off x="10489255" y="2324746"/>
              <a:ext cx="669094" cy="669094"/>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grpSp>
          <p:nvGrpSpPr>
            <p:cNvPr id="82" name="Group 81"/>
            <p:cNvGrpSpPr/>
            <p:nvPr/>
          </p:nvGrpSpPr>
          <p:grpSpPr>
            <a:xfrm>
              <a:off x="10530128" y="2367936"/>
              <a:ext cx="585564" cy="585564"/>
              <a:chOff x="7046913" y="4090988"/>
              <a:chExt cx="327025" cy="327025"/>
            </a:xfrm>
            <a:solidFill>
              <a:schemeClr val="tx1"/>
            </a:solidFill>
          </p:grpSpPr>
          <p:sp>
            <p:nvSpPr>
              <p:cNvPr id="83" name="Freeform 32"/>
              <p:cNvSpPr>
                <a:spLocks noChangeArrowheads="1"/>
              </p:cNvSpPr>
              <p:nvPr/>
            </p:nvSpPr>
            <p:spPr bwMode="auto">
              <a:xfrm>
                <a:off x="7204075" y="4281488"/>
                <a:ext cx="68263" cy="53975"/>
              </a:xfrm>
              <a:custGeom>
                <a:avLst/>
                <a:gdLst>
                  <a:gd name="T0" fmla="*/ 11 w 190"/>
                  <a:gd name="T1" fmla="*/ 0 h 148"/>
                  <a:gd name="T2" fmla="*/ 186 w 190"/>
                  <a:gd name="T3" fmla="*/ 20 h 148"/>
                  <a:gd name="T4" fmla="*/ 189 w 190"/>
                  <a:gd name="T5" fmla="*/ 31 h 148"/>
                  <a:gd name="T6" fmla="*/ 70 w 190"/>
                  <a:gd name="T7" fmla="*/ 147 h 148"/>
                  <a:gd name="T8" fmla="*/ 50 w 190"/>
                  <a:gd name="T9" fmla="*/ 141 h 148"/>
                  <a:gd name="T10" fmla="*/ 48 w 190"/>
                  <a:gd name="T11" fmla="*/ 141 h 148"/>
                  <a:gd name="T12" fmla="*/ 0 w 190"/>
                  <a:gd name="T13" fmla="*/ 17 h 148"/>
                  <a:gd name="T14" fmla="*/ 11 w 190"/>
                  <a:gd name="T15" fmla="*/ 0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48">
                    <a:moveTo>
                      <a:pt x="11" y="0"/>
                    </a:moveTo>
                    <a:lnTo>
                      <a:pt x="186" y="20"/>
                    </a:lnTo>
                    <a:cubicBezTo>
                      <a:pt x="186" y="25"/>
                      <a:pt x="186" y="28"/>
                      <a:pt x="189" y="31"/>
                    </a:cubicBezTo>
                    <a:lnTo>
                      <a:pt x="70" y="147"/>
                    </a:lnTo>
                    <a:cubicBezTo>
                      <a:pt x="65" y="144"/>
                      <a:pt x="59" y="141"/>
                      <a:pt x="50" y="141"/>
                    </a:cubicBezTo>
                    <a:lnTo>
                      <a:pt x="48" y="141"/>
                    </a:lnTo>
                    <a:lnTo>
                      <a:pt x="0" y="17"/>
                    </a:lnTo>
                    <a:cubicBezTo>
                      <a:pt x="2" y="11"/>
                      <a:pt x="8" y="6"/>
                      <a:pt x="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4" name="Freeform 33"/>
              <p:cNvSpPr>
                <a:spLocks noChangeArrowheads="1"/>
              </p:cNvSpPr>
              <p:nvPr/>
            </p:nvSpPr>
            <p:spPr bwMode="auto">
              <a:xfrm>
                <a:off x="7148513" y="4283075"/>
                <a:ext cx="63500" cy="52388"/>
              </a:xfrm>
              <a:custGeom>
                <a:avLst/>
                <a:gdLst>
                  <a:gd name="T0" fmla="*/ 125 w 176"/>
                  <a:gd name="T1" fmla="*/ 25 h 145"/>
                  <a:gd name="T2" fmla="*/ 175 w 176"/>
                  <a:gd name="T3" fmla="*/ 144 h 145"/>
                  <a:gd name="T4" fmla="*/ 0 w 176"/>
                  <a:gd name="T5" fmla="*/ 20 h 145"/>
                  <a:gd name="T6" fmla="*/ 3 w 176"/>
                  <a:gd name="T7" fmla="*/ 14 h 145"/>
                  <a:gd name="T8" fmla="*/ 85 w 176"/>
                  <a:gd name="T9" fmla="*/ 0 h 145"/>
                  <a:gd name="T10" fmla="*/ 125 w 176"/>
                  <a:gd name="T11" fmla="*/ 25 h 145"/>
                </a:gdLst>
                <a:ahLst/>
                <a:cxnLst>
                  <a:cxn ang="0">
                    <a:pos x="T0" y="T1"/>
                  </a:cxn>
                  <a:cxn ang="0">
                    <a:pos x="T2" y="T3"/>
                  </a:cxn>
                  <a:cxn ang="0">
                    <a:pos x="T4" y="T5"/>
                  </a:cxn>
                  <a:cxn ang="0">
                    <a:pos x="T6" y="T7"/>
                  </a:cxn>
                  <a:cxn ang="0">
                    <a:pos x="T8" y="T9"/>
                  </a:cxn>
                  <a:cxn ang="0">
                    <a:pos x="T10" y="T11"/>
                  </a:cxn>
                </a:cxnLst>
                <a:rect l="0" t="0" r="r" b="b"/>
                <a:pathLst>
                  <a:path w="176" h="145">
                    <a:moveTo>
                      <a:pt x="125" y="25"/>
                    </a:moveTo>
                    <a:cubicBezTo>
                      <a:pt x="127" y="25"/>
                      <a:pt x="175" y="144"/>
                      <a:pt x="175" y="144"/>
                    </a:cubicBezTo>
                    <a:lnTo>
                      <a:pt x="0" y="20"/>
                    </a:lnTo>
                    <a:cubicBezTo>
                      <a:pt x="3" y="20"/>
                      <a:pt x="3" y="17"/>
                      <a:pt x="3" y="14"/>
                    </a:cubicBezTo>
                    <a:lnTo>
                      <a:pt x="85" y="0"/>
                    </a:lnTo>
                    <a:cubicBezTo>
                      <a:pt x="91" y="14"/>
                      <a:pt x="108" y="25"/>
                      <a:pt x="125" y="25"/>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5" name="Freeform 34"/>
              <p:cNvSpPr>
                <a:spLocks noChangeArrowheads="1"/>
              </p:cNvSpPr>
              <p:nvPr/>
            </p:nvSpPr>
            <p:spPr bwMode="auto">
              <a:xfrm>
                <a:off x="7140575" y="4210050"/>
                <a:ext cx="42863" cy="68263"/>
              </a:xfrm>
              <a:custGeom>
                <a:avLst/>
                <a:gdLst>
                  <a:gd name="T0" fmla="*/ 116 w 117"/>
                  <a:gd name="T1" fmla="*/ 149 h 190"/>
                  <a:gd name="T2" fmla="*/ 99 w 117"/>
                  <a:gd name="T3" fmla="*/ 175 h 190"/>
                  <a:gd name="T4" fmla="*/ 17 w 117"/>
                  <a:gd name="T5" fmla="*/ 189 h 190"/>
                  <a:gd name="T6" fmla="*/ 0 w 117"/>
                  <a:gd name="T7" fmla="*/ 172 h 190"/>
                  <a:gd name="T8" fmla="*/ 42 w 117"/>
                  <a:gd name="T9" fmla="*/ 0 h 190"/>
                  <a:gd name="T10" fmla="*/ 45 w 117"/>
                  <a:gd name="T11" fmla="*/ 0 h 190"/>
                  <a:gd name="T12" fmla="*/ 116 w 117"/>
                  <a:gd name="T13" fmla="*/ 149 h 190"/>
                </a:gdLst>
                <a:ahLst/>
                <a:cxnLst>
                  <a:cxn ang="0">
                    <a:pos x="T0" y="T1"/>
                  </a:cxn>
                  <a:cxn ang="0">
                    <a:pos x="T2" y="T3"/>
                  </a:cxn>
                  <a:cxn ang="0">
                    <a:pos x="T4" y="T5"/>
                  </a:cxn>
                  <a:cxn ang="0">
                    <a:pos x="T6" y="T7"/>
                  </a:cxn>
                  <a:cxn ang="0">
                    <a:pos x="T8" y="T9"/>
                  </a:cxn>
                  <a:cxn ang="0">
                    <a:pos x="T10" y="T11"/>
                  </a:cxn>
                  <a:cxn ang="0">
                    <a:pos x="T12" y="T13"/>
                  </a:cxn>
                </a:cxnLst>
                <a:rect l="0" t="0" r="r" b="b"/>
                <a:pathLst>
                  <a:path w="117" h="190">
                    <a:moveTo>
                      <a:pt x="116" y="149"/>
                    </a:moveTo>
                    <a:cubicBezTo>
                      <a:pt x="110" y="155"/>
                      <a:pt x="104" y="166"/>
                      <a:pt x="99" y="175"/>
                    </a:cubicBezTo>
                    <a:lnTo>
                      <a:pt x="17" y="189"/>
                    </a:lnTo>
                    <a:cubicBezTo>
                      <a:pt x="11" y="183"/>
                      <a:pt x="5" y="177"/>
                      <a:pt x="0" y="172"/>
                    </a:cubicBezTo>
                    <a:lnTo>
                      <a:pt x="42" y="0"/>
                    </a:lnTo>
                    <a:cubicBezTo>
                      <a:pt x="45" y="0"/>
                      <a:pt x="45" y="0"/>
                      <a:pt x="45" y="0"/>
                    </a:cubicBezTo>
                    <a:lnTo>
                      <a:pt x="116" y="14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6" name="Freeform 35"/>
              <p:cNvSpPr>
                <a:spLocks noChangeArrowheads="1"/>
              </p:cNvSpPr>
              <p:nvPr/>
            </p:nvSpPr>
            <p:spPr bwMode="auto">
              <a:xfrm>
                <a:off x="7165975" y="4198938"/>
                <a:ext cx="92075" cy="63500"/>
              </a:xfrm>
              <a:custGeom>
                <a:avLst/>
                <a:gdLst>
                  <a:gd name="T0" fmla="*/ 74 w 255"/>
                  <a:gd name="T1" fmla="*/ 169 h 176"/>
                  <a:gd name="T2" fmla="*/ 71 w 255"/>
                  <a:gd name="T3" fmla="*/ 166 h 176"/>
                  <a:gd name="T4" fmla="*/ 0 w 255"/>
                  <a:gd name="T5" fmla="*/ 17 h 176"/>
                  <a:gd name="T6" fmla="*/ 11 w 255"/>
                  <a:gd name="T7" fmla="*/ 0 h 176"/>
                  <a:gd name="T8" fmla="*/ 251 w 255"/>
                  <a:gd name="T9" fmla="*/ 5 h 176"/>
                  <a:gd name="T10" fmla="*/ 254 w 255"/>
                  <a:gd name="T11" fmla="*/ 14 h 176"/>
                  <a:gd name="T12" fmla="*/ 93 w 255"/>
                  <a:gd name="T13" fmla="*/ 175 h 176"/>
                  <a:gd name="T14" fmla="*/ 74 w 255"/>
                  <a:gd name="T15" fmla="*/ 169 h 1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176">
                    <a:moveTo>
                      <a:pt x="74" y="169"/>
                    </a:moveTo>
                    <a:cubicBezTo>
                      <a:pt x="74" y="169"/>
                      <a:pt x="71" y="169"/>
                      <a:pt x="71" y="166"/>
                    </a:cubicBezTo>
                    <a:lnTo>
                      <a:pt x="0" y="17"/>
                    </a:lnTo>
                    <a:cubicBezTo>
                      <a:pt x="6" y="14"/>
                      <a:pt x="9" y="5"/>
                      <a:pt x="11" y="0"/>
                    </a:cubicBezTo>
                    <a:lnTo>
                      <a:pt x="251" y="5"/>
                    </a:lnTo>
                    <a:cubicBezTo>
                      <a:pt x="251" y="8"/>
                      <a:pt x="254" y="11"/>
                      <a:pt x="254" y="14"/>
                    </a:cubicBezTo>
                    <a:lnTo>
                      <a:pt x="93" y="175"/>
                    </a:lnTo>
                    <a:cubicBezTo>
                      <a:pt x="88" y="172"/>
                      <a:pt x="82" y="169"/>
                      <a:pt x="74" y="169"/>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8" name="Freeform 36"/>
              <p:cNvSpPr>
                <a:spLocks noChangeArrowheads="1"/>
              </p:cNvSpPr>
              <p:nvPr/>
            </p:nvSpPr>
            <p:spPr bwMode="auto">
              <a:xfrm>
                <a:off x="7207250" y="4210050"/>
                <a:ext cx="71438" cy="69850"/>
              </a:xfrm>
              <a:custGeom>
                <a:avLst/>
                <a:gdLst>
                  <a:gd name="T0" fmla="*/ 161 w 198"/>
                  <a:gd name="T1" fmla="*/ 0 h 193"/>
                  <a:gd name="T2" fmla="*/ 172 w 198"/>
                  <a:gd name="T3" fmla="*/ 5 h 193"/>
                  <a:gd name="T4" fmla="*/ 197 w 198"/>
                  <a:gd name="T5" fmla="*/ 169 h 193"/>
                  <a:gd name="T6" fmla="*/ 178 w 198"/>
                  <a:gd name="T7" fmla="*/ 192 h 193"/>
                  <a:gd name="T8" fmla="*/ 3 w 198"/>
                  <a:gd name="T9" fmla="*/ 172 h 193"/>
                  <a:gd name="T10" fmla="*/ 0 w 198"/>
                  <a:gd name="T11" fmla="*/ 161 h 193"/>
                  <a:gd name="T12" fmla="*/ 161 w 198"/>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198" h="193">
                    <a:moveTo>
                      <a:pt x="161" y="0"/>
                    </a:moveTo>
                    <a:cubicBezTo>
                      <a:pt x="164" y="3"/>
                      <a:pt x="169" y="5"/>
                      <a:pt x="172" y="5"/>
                    </a:cubicBezTo>
                    <a:lnTo>
                      <a:pt x="197" y="169"/>
                    </a:lnTo>
                    <a:cubicBezTo>
                      <a:pt x="189" y="175"/>
                      <a:pt x="183" y="183"/>
                      <a:pt x="178" y="192"/>
                    </a:cubicBezTo>
                    <a:lnTo>
                      <a:pt x="3" y="172"/>
                    </a:lnTo>
                    <a:cubicBezTo>
                      <a:pt x="3" y="169"/>
                      <a:pt x="3" y="163"/>
                      <a:pt x="0" y="161"/>
                    </a:cubicBezTo>
                    <a:lnTo>
                      <a:pt x="161"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90" name="Freeform 37"/>
              <p:cNvSpPr>
                <a:spLocks noChangeArrowheads="1"/>
              </p:cNvSpPr>
              <p:nvPr/>
            </p:nvSpPr>
            <p:spPr bwMode="auto">
              <a:xfrm>
                <a:off x="7046913" y="4090988"/>
                <a:ext cx="327025" cy="327025"/>
              </a:xfrm>
              <a:custGeom>
                <a:avLst/>
                <a:gdLst>
                  <a:gd name="T0" fmla="*/ 455 w 910"/>
                  <a:gd name="T1" fmla="*/ 0 h 909"/>
                  <a:gd name="T2" fmla="*/ 909 w 910"/>
                  <a:gd name="T3" fmla="*/ 454 h 909"/>
                  <a:gd name="T4" fmla="*/ 455 w 910"/>
                  <a:gd name="T5" fmla="*/ 908 h 909"/>
                  <a:gd name="T6" fmla="*/ 0 w 910"/>
                  <a:gd name="T7" fmla="*/ 454 h 909"/>
                  <a:gd name="T8" fmla="*/ 455 w 910"/>
                  <a:gd name="T9" fmla="*/ 0 h 909"/>
                  <a:gd name="T10" fmla="*/ 669 w 910"/>
                  <a:gd name="T11" fmla="*/ 589 h 909"/>
                  <a:gd name="T12" fmla="*/ 717 w 910"/>
                  <a:gd name="T13" fmla="*/ 542 h 909"/>
                  <a:gd name="T14" fmla="*/ 677 w 910"/>
                  <a:gd name="T15" fmla="*/ 496 h 909"/>
                  <a:gd name="T16" fmla="*/ 652 w 910"/>
                  <a:gd name="T17" fmla="*/ 333 h 909"/>
                  <a:gd name="T18" fmla="*/ 677 w 910"/>
                  <a:gd name="T19" fmla="*/ 293 h 909"/>
                  <a:gd name="T20" fmla="*/ 632 w 910"/>
                  <a:gd name="T21" fmla="*/ 248 h 909"/>
                  <a:gd name="T22" fmla="*/ 590 w 910"/>
                  <a:gd name="T23" fmla="*/ 279 h 909"/>
                  <a:gd name="T24" fmla="*/ 347 w 910"/>
                  <a:gd name="T25" fmla="*/ 273 h 909"/>
                  <a:gd name="T26" fmla="*/ 305 w 910"/>
                  <a:gd name="T27" fmla="*/ 242 h 909"/>
                  <a:gd name="T28" fmla="*/ 260 w 910"/>
                  <a:gd name="T29" fmla="*/ 288 h 909"/>
                  <a:gd name="T30" fmla="*/ 282 w 910"/>
                  <a:gd name="T31" fmla="*/ 327 h 909"/>
                  <a:gd name="T32" fmla="*/ 240 w 910"/>
                  <a:gd name="T33" fmla="*/ 499 h 909"/>
                  <a:gd name="T34" fmla="*/ 198 w 910"/>
                  <a:gd name="T35" fmla="*/ 544 h 909"/>
                  <a:gd name="T36" fmla="*/ 243 w 910"/>
                  <a:gd name="T37" fmla="*/ 589 h 909"/>
                  <a:gd name="T38" fmla="*/ 271 w 910"/>
                  <a:gd name="T39" fmla="*/ 581 h 909"/>
                  <a:gd name="T40" fmla="*/ 449 w 910"/>
                  <a:gd name="T41" fmla="*/ 705 h 909"/>
                  <a:gd name="T42" fmla="*/ 446 w 910"/>
                  <a:gd name="T43" fmla="*/ 719 h 909"/>
                  <a:gd name="T44" fmla="*/ 491 w 910"/>
                  <a:gd name="T45" fmla="*/ 764 h 909"/>
                  <a:gd name="T46" fmla="*/ 536 w 910"/>
                  <a:gd name="T47" fmla="*/ 719 h 909"/>
                  <a:gd name="T48" fmla="*/ 531 w 910"/>
                  <a:gd name="T49" fmla="*/ 700 h 909"/>
                  <a:gd name="T50" fmla="*/ 649 w 910"/>
                  <a:gd name="T51" fmla="*/ 584 h 909"/>
                  <a:gd name="T52" fmla="*/ 669 w 910"/>
                  <a:gd name="T53" fmla="*/ 58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10" h="909">
                    <a:moveTo>
                      <a:pt x="455" y="0"/>
                    </a:moveTo>
                    <a:cubicBezTo>
                      <a:pt x="706" y="0"/>
                      <a:pt x="909" y="203"/>
                      <a:pt x="909" y="454"/>
                    </a:cubicBezTo>
                    <a:cubicBezTo>
                      <a:pt x="909" y="705"/>
                      <a:pt x="707" y="908"/>
                      <a:pt x="455" y="908"/>
                    </a:cubicBezTo>
                    <a:cubicBezTo>
                      <a:pt x="204" y="908"/>
                      <a:pt x="0" y="705"/>
                      <a:pt x="0" y="454"/>
                    </a:cubicBezTo>
                    <a:cubicBezTo>
                      <a:pt x="0" y="203"/>
                      <a:pt x="203" y="0"/>
                      <a:pt x="455" y="0"/>
                    </a:cubicBezTo>
                    <a:close/>
                    <a:moveTo>
                      <a:pt x="669" y="589"/>
                    </a:moveTo>
                    <a:cubicBezTo>
                      <a:pt x="694" y="589"/>
                      <a:pt x="714" y="570"/>
                      <a:pt x="717" y="542"/>
                    </a:cubicBezTo>
                    <a:cubicBezTo>
                      <a:pt x="717" y="519"/>
                      <a:pt x="700" y="499"/>
                      <a:pt x="677" y="496"/>
                    </a:cubicBezTo>
                    <a:lnTo>
                      <a:pt x="652" y="333"/>
                    </a:lnTo>
                    <a:cubicBezTo>
                      <a:pt x="666" y="327"/>
                      <a:pt x="677" y="310"/>
                      <a:pt x="677" y="293"/>
                    </a:cubicBezTo>
                    <a:cubicBezTo>
                      <a:pt x="677" y="268"/>
                      <a:pt x="658" y="248"/>
                      <a:pt x="632" y="248"/>
                    </a:cubicBezTo>
                    <a:cubicBezTo>
                      <a:pt x="613" y="248"/>
                      <a:pt x="596" y="262"/>
                      <a:pt x="590" y="279"/>
                    </a:cubicBezTo>
                    <a:lnTo>
                      <a:pt x="347" y="273"/>
                    </a:lnTo>
                    <a:cubicBezTo>
                      <a:pt x="342" y="256"/>
                      <a:pt x="325" y="242"/>
                      <a:pt x="305" y="242"/>
                    </a:cubicBezTo>
                    <a:cubicBezTo>
                      <a:pt x="280" y="242"/>
                      <a:pt x="260" y="262"/>
                      <a:pt x="260" y="288"/>
                    </a:cubicBezTo>
                    <a:cubicBezTo>
                      <a:pt x="260" y="304"/>
                      <a:pt x="268" y="319"/>
                      <a:pt x="282" y="327"/>
                    </a:cubicBezTo>
                    <a:lnTo>
                      <a:pt x="240" y="499"/>
                    </a:lnTo>
                    <a:cubicBezTo>
                      <a:pt x="217" y="502"/>
                      <a:pt x="198" y="522"/>
                      <a:pt x="198" y="544"/>
                    </a:cubicBezTo>
                    <a:cubicBezTo>
                      <a:pt x="198" y="570"/>
                      <a:pt x="217" y="589"/>
                      <a:pt x="243" y="589"/>
                    </a:cubicBezTo>
                    <a:cubicBezTo>
                      <a:pt x="254" y="589"/>
                      <a:pt x="263" y="587"/>
                      <a:pt x="271" y="581"/>
                    </a:cubicBezTo>
                    <a:lnTo>
                      <a:pt x="449" y="705"/>
                    </a:lnTo>
                    <a:cubicBezTo>
                      <a:pt x="446" y="711"/>
                      <a:pt x="446" y="714"/>
                      <a:pt x="446" y="719"/>
                    </a:cubicBezTo>
                    <a:cubicBezTo>
                      <a:pt x="446" y="745"/>
                      <a:pt x="466" y="764"/>
                      <a:pt x="491" y="764"/>
                    </a:cubicBezTo>
                    <a:cubicBezTo>
                      <a:pt x="517" y="764"/>
                      <a:pt x="536" y="745"/>
                      <a:pt x="536" y="719"/>
                    </a:cubicBezTo>
                    <a:cubicBezTo>
                      <a:pt x="536" y="714"/>
                      <a:pt x="534" y="705"/>
                      <a:pt x="531" y="700"/>
                    </a:cubicBezTo>
                    <a:lnTo>
                      <a:pt x="649" y="584"/>
                    </a:lnTo>
                    <a:cubicBezTo>
                      <a:pt x="655" y="587"/>
                      <a:pt x="661" y="589"/>
                      <a:pt x="669" y="589"/>
                    </a:cubicBez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91" name="TextBox 90"/>
          <p:cNvSpPr txBox="1"/>
          <p:nvPr/>
        </p:nvSpPr>
        <p:spPr>
          <a:xfrm>
            <a:off x="409426" y="1354229"/>
            <a:ext cx="718815" cy="338554"/>
          </a:xfrm>
          <a:prstGeom prst="rect">
            <a:avLst/>
          </a:prstGeom>
          <a:noFill/>
        </p:spPr>
        <p:txBody>
          <a:bodyPr wrap="square" rtlCol="0">
            <a:spAutoFit/>
          </a:bodyPr>
          <a:lstStyle/>
          <a:p>
            <a:r>
              <a:rPr lang="en-US" sz="1600" dirty="0"/>
              <a:t>VCN</a:t>
            </a:r>
          </a:p>
        </p:txBody>
      </p:sp>
      <p:grpSp>
        <p:nvGrpSpPr>
          <p:cNvPr id="92" name="Group 91"/>
          <p:cNvGrpSpPr>
            <a:grpSpLocks noChangeAspect="1"/>
          </p:cNvGrpSpPr>
          <p:nvPr/>
        </p:nvGrpSpPr>
        <p:grpSpPr>
          <a:xfrm>
            <a:off x="3613946" y="582683"/>
            <a:ext cx="1188720" cy="1268765"/>
            <a:chOff x="5629019" y="2102017"/>
            <a:chExt cx="883014" cy="942474"/>
          </a:xfrm>
        </p:grpSpPr>
        <p:grpSp>
          <p:nvGrpSpPr>
            <p:cNvPr id="94" name="Group 93"/>
            <p:cNvGrpSpPr/>
            <p:nvPr/>
          </p:nvGrpSpPr>
          <p:grpSpPr>
            <a:xfrm>
              <a:off x="5676345" y="2264980"/>
              <a:ext cx="790847" cy="779511"/>
              <a:chOff x="4702661" y="1985343"/>
              <a:chExt cx="355739" cy="350640"/>
            </a:xfrm>
            <a:solidFill>
              <a:schemeClr val="tx1"/>
            </a:solidFill>
          </p:grpSpPr>
          <p:sp>
            <p:nvSpPr>
              <p:cNvPr id="99" name="Freeform 143"/>
              <p:cNvSpPr>
                <a:spLocks noChangeArrowheads="1"/>
              </p:cNvSpPr>
              <p:nvPr/>
            </p:nvSpPr>
            <p:spPr bwMode="auto">
              <a:xfrm>
                <a:off x="4875837" y="1985343"/>
                <a:ext cx="182563" cy="101600"/>
              </a:xfrm>
              <a:custGeom>
                <a:avLst/>
                <a:gdLst>
                  <a:gd name="T0" fmla="*/ 414 w 505"/>
                  <a:gd name="T1" fmla="*/ 104 h 283"/>
                  <a:gd name="T2" fmla="*/ 405 w 505"/>
                  <a:gd name="T3" fmla="*/ 104 h 283"/>
                  <a:gd name="T4" fmla="*/ 318 w 505"/>
                  <a:gd name="T5" fmla="*/ 39 h 283"/>
                  <a:gd name="T6" fmla="*/ 287 w 505"/>
                  <a:gd name="T7" fmla="*/ 45 h 283"/>
                  <a:gd name="T8" fmla="*/ 202 w 505"/>
                  <a:gd name="T9" fmla="*/ 0 h 283"/>
                  <a:gd name="T10" fmla="*/ 103 w 505"/>
                  <a:gd name="T11" fmla="*/ 79 h 283"/>
                  <a:gd name="T12" fmla="*/ 100 w 505"/>
                  <a:gd name="T13" fmla="*/ 79 h 283"/>
                  <a:gd name="T14" fmla="*/ 0 w 505"/>
                  <a:gd name="T15" fmla="*/ 180 h 283"/>
                  <a:gd name="T16" fmla="*/ 100 w 505"/>
                  <a:gd name="T17" fmla="*/ 282 h 283"/>
                  <a:gd name="T18" fmla="*/ 414 w 505"/>
                  <a:gd name="T19" fmla="*/ 282 h 283"/>
                  <a:gd name="T20" fmla="*/ 504 w 505"/>
                  <a:gd name="T21" fmla="*/ 192 h 283"/>
                  <a:gd name="T22" fmla="*/ 414 w 505"/>
                  <a:gd name="T23" fmla="*/ 10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5" h="283">
                    <a:moveTo>
                      <a:pt x="414" y="104"/>
                    </a:moveTo>
                    <a:cubicBezTo>
                      <a:pt x="411" y="104"/>
                      <a:pt x="408" y="104"/>
                      <a:pt x="405" y="104"/>
                    </a:cubicBezTo>
                    <a:cubicBezTo>
                      <a:pt x="394" y="68"/>
                      <a:pt x="360" y="39"/>
                      <a:pt x="318" y="39"/>
                    </a:cubicBezTo>
                    <a:cubicBezTo>
                      <a:pt x="306" y="39"/>
                      <a:pt x="298" y="42"/>
                      <a:pt x="287" y="45"/>
                    </a:cubicBezTo>
                    <a:cubicBezTo>
                      <a:pt x="267" y="17"/>
                      <a:pt x="236" y="0"/>
                      <a:pt x="202" y="0"/>
                    </a:cubicBezTo>
                    <a:cubicBezTo>
                      <a:pt x="154" y="0"/>
                      <a:pt x="112" y="34"/>
                      <a:pt x="103" y="79"/>
                    </a:cubicBezTo>
                    <a:lnTo>
                      <a:pt x="100" y="79"/>
                    </a:lnTo>
                    <a:cubicBezTo>
                      <a:pt x="45" y="79"/>
                      <a:pt x="0" y="123"/>
                      <a:pt x="0" y="180"/>
                    </a:cubicBezTo>
                    <a:cubicBezTo>
                      <a:pt x="0" y="236"/>
                      <a:pt x="45" y="282"/>
                      <a:pt x="100" y="282"/>
                    </a:cubicBezTo>
                    <a:lnTo>
                      <a:pt x="414" y="282"/>
                    </a:lnTo>
                    <a:cubicBezTo>
                      <a:pt x="464" y="282"/>
                      <a:pt x="504" y="243"/>
                      <a:pt x="504" y="192"/>
                    </a:cubicBezTo>
                    <a:cubicBezTo>
                      <a:pt x="504" y="141"/>
                      <a:pt x="462" y="104"/>
                      <a:pt x="414" y="104"/>
                    </a:cubicBezTo>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00" name="Freeform 144"/>
              <p:cNvSpPr>
                <a:spLocks noChangeArrowheads="1"/>
              </p:cNvSpPr>
              <p:nvPr/>
            </p:nvSpPr>
            <p:spPr bwMode="auto">
              <a:xfrm>
                <a:off x="4843293" y="2074942"/>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02" name="Freeform 145"/>
              <p:cNvSpPr>
                <a:spLocks noChangeArrowheads="1"/>
              </p:cNvSpPr>
              <p:nvPr/>
            </p:nvSpPr>
            <p:spPr bwMode="auto">
              <a:xfrm>
                <a:off x="4702661" y="2189933"/>
                <a:ext cx="146050" cy="146050"/>
              </a:xfrm>
              <a:custGeom>
                <a:avLst/>
                <a:gdLst>
                  <a:gd name="T0" fmla="*/ 203 w 407"/>
                  <a:gd name="T1" fmla="*/ 0 h 407"/>
                  <a:gd name="T2" fmla="*/ 0 w 407"/>
                  <a:gd name="T3" fmla="*/ 203 h 407"/>
                  <a:gd name="T4" fmla="*/ 203 w 407"/>
                  <a:gd name="T5" fmla="*/ 406 h 407"/>
                  <a:gd name="T6" fmla="*/ 406 w 407"/>
                  <a:gd name="T7" fmla="*/ 203 h 407"/>
                  <a:gd name="T8" fmla="*/ 203 w 407"/>
                  <a:gd name="T9" fmla="*/ 0 h 407"/>
                  <a:gd name="T10" fmla="*/ 53 w 407"/>
                  <a:gd name="T11" fmla="*/ 192 h 407"/>
                  <a:gd name="T12" fmla="*/ 104 w 407"/>
                  <a:gd name="T13" fmla="*/ 192 h 407"/>
                  <a:gd name="T14" fmla="*/ 104 w 407"/>
                  <a:gd name="T15" fmla="*/ 161 h 407"/>
                  <a:gd name="T16" fmla="*/ 177 w 407"/>
                  <a:gd name="T17" fmla="*/ 203 h 407"/>
                  <a:gd name="T18" fmla="*/ 104 w 407"/>
                  <a:gd name="T19" fmla="*/ 246 h 407"/>
                  <a:gd name="T20" fmla="*/ 104 w 407"/>
                  <a:gd name="T21" fmla="*/ 215 h 407"/>
                  <a:gd name="T22" fmla="*/ 53 w 407"/>
                  <a:gd name="T23" fmla="*/ 215 h 407"/>
                  <a:gd name="T24" fmla="*/ 53 w 407"/>
                  <a:gd name="T25" fmla="*/ 192 h 407"/>
                  <a:gd name="T26" fmla="*/ 206 w 407"/>
                  <a:gd name="T27" fmla="*/ 353 h 407"/>
                  <a:gd name="T28" fmla="*/ 163 w 407"/>
                  <a:gd name="T29" fmla="*/ 279 h 407"/>
                  <a:gd name="T30" fmla="*/ 194 w 407"/>
                  <a:gd name="T31" fmla="*/ 279 h 407"/>
                  <a:gd name="T32" fmla="*/ 194 w 407"/>
                  <a:gd name="T33" fmla="*/ 127 h 407"/>
                  <a:gd name="T34" fmla="*/ 163 w 407"/>
                  <a:gd name="T35" fmla="*/ 127 h 407"/>
                  <a:gd name="T36" fmla="*/ 206 w 407"/>
                  <a:gd name="T37" fmla="*/ 54 h 407"/>
                  <a:gd name="T38" fmla="*/ 248 w 407"/>
                  <a:gd name="T39" fmla="*/ 127 h 407"/>
                  <a:gd name="T40" fmla="*/ 217 w 407"/>
                  <a:gd name="T41" fmla="*/ 127 h 407"/>
                  <a:gd name="T42" fmla="*/ 217 w 407"/>
                  <a:gd name="T43" fmla="*/ 279 h 407"/>
                  <a:gd name="T44" fmla="*/ 248 w 407"/>
                  <a:gd name="T45" fmla="*/ 279 h 407"/>
                  <a:gd name="T46" fmla="*/ 206 w 407"/>
                  <a:gd name="T47" fmla="*/ 353 h 407"/>
                  <a:gd name="T48" fmla="*/ 307 w 407"/>
                  <a:gd name="T49" fmla="*/ 246 h 407"/>
                  <a:gd name="T50" fmla="*/ 234 w 407"/>
                  <a:gd name="T51" fmla="*/ 203 h 407"/>
                  <a:gd name="T52" fmla="*/ 307 w 407"/>
                  <a:gd name="T53" fmla="*/ 161 h 407"/>
                  <a:gd name="T54" fmla="*/ 307 w 407"/>
                  <a:gd name="T55" fmla="*/ 192 h 407"/>
                  <a:gd name="T56" fmla="*/ 358 w 407"/>
                  <a:gd name="T57" fmla="*/ 192 h 407"/>
                  <a:gd name="T58" fmla="*/ 358 w 407"/>
                  <a:gd name="T59" fmla="*/ 215 h 407"/>
                  <a:gd name="T60" fmla="*/ 307 w 407"/>
                  <a:gd name="T61" fmla="*/ 215 h 407"/>
                  <a:gd name="T62" fmla="*/ 307 w 407"/>
                  <a:gd name="T63" fmla="*/ 246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7" h="407">
                    <a:moveTo>
                      <a:pt x="203" y="0"/>
                    </a:moveTo>
                    <a:cubicBezTo>
                      <a:pt x="90" y="0"/>
                      <a:pt x="0" y="90"/>
                      <a:pt x="0" y="203"/>
                    </a:cubicBezTo>
                    <a:cubicBezTo>
                      <a:pt x="0" y="316"/>
                      <a:pt x="90" y="406"/>
                      <a:pt x="203" y="406"/>
                    </a:cubicBezTo>
                    <a:cubicBezTo>
                      <a:pt x="316" y="406"/>
                      <a:pt x="406" y="316"/>
                      <a:pt x="406" y="203"/>
                    </a:cubicBezTo>
                    <a:cubicBezTo>
                      <a:pt x="406" y="90"/>
                      <a:pt x="316" y="0"/>
                      <a:pt x="203" y="0"/>
                    </a:cubicBezTo>
                    <a:close/>
                    <a:moveTo>
                      <a:pt x="53" y="192"/>
                    </a:moveTo>
                    <a:lnTo>
                      <a:pt x="104" y="192"/>
                    </a:lnTo>
                    <a:lnTo>
                      <a:pt x="104" y="161"/>
                    </a:lnTo>
                    <a:lnTo>
                      <a:pt x="177" y="203"/>
                    </a:lnTo>
                    <a:lnTo>
                      <a:pt x="104" y="246"/>
                    </a:lnTo>
                    <a:lnTo>
                      <a:pt x="104" y="215"/>
                    </a:lnTo>
                    <a:lnTo>
                      <a:pt x="53" y="215"/>
                    </a:lnTo>
                    <a:lnTo>
                      <a:pt x="53" y="192"/>
                    </a:lnTo>
                    <a:close/>
                    <a:moveTo>
                      <a:pt x="206" y="353"/>
                    </a:moveTo>
                    <a:lnTo>
                      <a:pt x="163" y="279"/>
                    </a:lnTo>
                    <a:lnTo>
                      <a:pt x="194" y="279"/>
                    </a:lnTo>
                    <a:lnTo>
                      <a:pt x="194" y="127"/>
                    </a:lnTo>
                    <a:lnTo>
                      <a:pt x="163" y="127"/>
                    </a:lnTo>
                    <a:lnTo>
                      <a:pt x="206" y="54"/>
                    </a:lnTo>
                    <a:lnTo>
                      <a:pt x="248" y="127"/>
                    </a:lnTo>
                    <a:lnTo>
                      <a:pt x="217" y="127"/>
                    </a:lnTo>
                    <a:lnTo>
                      <a:pt x="217" y="279"/>
                    </a:lnTo>
                    <a:lnTo>
                      <a:pt x="248" y="279"/>
                    </a:lnTo>
                    <a:lnTo>
                      <a:pt x="206" y="353"/>
                    </a:lnTo>
                    <a:close/>
                    <a:moveTo>
                      <a:pt x="307" y="246"/>
                    </a:moveTo>
                    <a:lnTo>
                      <a:pt x="234" y="203"/>
                    </a:lnTo>
                    <a:lnTo>
                      <a:pt x="307" y="161"/>
                    </a:lnTo>
                    <a:lnTo>
                      <a:pt x="307" y="192"/>
                    </a:lnTo>
                    <a:lnTo>
                      <a:pt x="358" y="192"/>
                    </a:lnTo>
                    <a:lnTo>
                      <a:pt x="358" y="215"/>
                    </a:lnTo>
                    <a:lnTo>
                      <a:pt x="307" y="215"/>
                    </a:lnTo>
                    <a:lnTo>
                      <a:pt x="307" y="246"/>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sp>
            <p:nvSpPr>
              <p:cNvPr id="103" name="Freeform 301"/>
              <p:cNvSpPr>
                <a:spLocks noChangeArrowheads="1"/>
              </p:cNvSpPr>
              <p:nvPr/>
            </p:nvSpPr>
            <p:spPr bwMode="auto">
              <a:xfrm>
                <a:off x="4773536" y="2135755"/>
                <a:ext cx="65087" cy="58738"/>
              </a:xfrm>
              <a:custGeom>
                <a:avLst/>
                <a:gdLst>
                  <a:gd name="T0" fmla="*/ 22 w 182"/>
                  <a:gd name="T1" fmla="*/ 164 h 165"/>
                  <a:gd name="T2" fmla="*/ 0 w 182"/>
                  <a:gd name="T3" fmla="*/ 136 h 165"/>
                  <a:gd name="T4" fmla="*/ 22 w 182"/>
                  <a:gd name="T5" fmla="*/ 116 h 165"/>
                  <a:gd name="T6" fmla="*/ 45 w 182"/>
                  <a:gd name="T7" fmla="*/ 144 h 165"/>
                  <a:gd name="T8" fmla="*/ 22 w 182"/>
                  <a:gd name="T9" fmla="*/ 164 h 165"/>
                  <a:gd name="T10" fmla="*/ 68 w 182"/>
                  <a:gd name="T11" fmla="*/ 125 h 165"/>
                  <a:gd name="T12" fmla="*/ 45 w 182"/>
                  <a:gd name="T13" fmla="*/ 96 h 165"/>
                  <a:gd name="T14" fmla="*/ 68 w 182"/>
                  <a:gd name="T15" fmla="*/ 77 h 165"/>
                  <a:gd name="T16" fmla="*/ 90 w 182"/>
                  <a:gd name="T17" fmla="*/ 105 h 165"/>
                  <a:gd name="T18" fmla="*/ 68 w 182"/>
                  <a:gd name="T19" fmla="*/ 125 h 165"/>
                  <a:gd name="T20" fmla="*/ 113 w 182"/>
                  <a:gd name="T21" fmla="*/ 88 h 165"/>
                  <a:gd name="T22" fmla="*/ 90 w 182"/>
                  <a:gd name="T23" fmla="*/ 60 h 165"/>
                  <a:gd name="T24" fmla="*/ 113 w 182"/>
                  <a:gd name="T25" fmla="*/ 40 h 165"/>
                  <a:gd name="T26" fmla="*/ 135 w 182"/>
                  <a:gd name="T27" fmla="*/ 68 h 165"/>
                  <a:gd name="T28" fmla="*/ 113 w 182"/>
                  <a:gd name="T29" fmla="*/ 88 h 165"/>
                  <a:gd name="T30" fmla="*/ 158 w 182"/>
                  <a:gd name="T31" fmla="*/ 48 h 165"/>
                  <a:gd name="T32" fmla="*/ 135 w 182"/>
                  <a:gd name="T33" fmla="*/ 20 h 165"/>
                  <a:gd name="T34" fmla="*/ 158 w 182"/>
                  <a:gd name="T35" fmla="*/ 0 h 165"/>
                  <a:gd name="T36" fmla="*/ 181 w 182"/>
                  <a:gd name="T37" fmla="*/ 29 h 165"/>
                  <a:gd name="T38" fmla="*/ 158 w 182"/>
                  <a:gd name="T39" fmla="*/ 48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65">
                    <a:moveTo>
                      <a:pt x="22" y="164"/>
                    </a:moveTo>
                    <a:lnTo>
                      <a:pt x="0" y="136"/>
                    </a:lnTo>
                    <a:lnTo>
                      <a:pt x="22" y="116"/>
                    </a:lnTo>
                    <a:lnTo>
                      <a:pt x="45" y="144"/>
                    </a:lnTo>
                    <a:lnTo>
                      <a:pt x="22" y="164"/>
                    </a:lnTo>
                    <a:close/>
                    <a:moveTo>
                      <a:pt x="68" y="125"/>
                    </a:moveTo>
                    <a:lnTo>
                      <a:pt x="45" y="96"/>
                    </a:lnTo>
                    <a:lnTo>
                      <a:pt x="68" y="77"/>
                    </a:lnTo>
                    <a:lnTo>
                      <a:pt x="90" y="105"/>
                    </a:lnTo>
                    <a:lnTo>
                      <a:pt x="68" y="125"/>
                    </a:lnTo>
                    <a:close/>
                    <a:moveTo>
                      <a:pt x="113" y="88"/>
                    </a:moveTo>
                    <a:lnTo>
                      <a:pt x="90" y="60"/>
                    </a:lnTo>
                    <a:lnTo>
                      <a:pt x="113" y="40"/>
                    </a:lnTo>
                    <a:lnTo>
                      <a:pt x="135" y="68"/>
                    </a:lnTo>
                    <a:lnTo>
                      <a:pt x="113" y="88"/>
                    </a:lnTo>
                    <a:close/>
                    <a:moveTo>
                      <a:pt x="158" y="48"/>
                    </a:moveTo>
                    <a:lnTo>
                      <a:pt x="135" y="20"/>
                    </a:lnTo>
                    <a:lnTo>
                      <a:pt x="158" y="0"/>
                    </a:lnTo>
                    <a:lnTo>
                      <a:pt x="181" y="29"/>
                    </a:lnTo>
                    <a:lnTo>
                      <a:pt x="158" y="48"/>
                    </a:lnTo>
                    <a:close/>
                  </a:path>
                </a:pathLst>
              </a:custGeom>
              <a:grp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F5F5F"/>
                  </a:solidFill>
                </a:endParaRPr>
              </a:p>
            </p:txBody>
          </p:sp>
        </p:grpSp>
        <p:sp>
          <p:nvSpPr>
            <p:cNvPr id="95" name="Rectangle 94"/>
            <p:cNvSpPr/>
            <p:nvPr/>
          </p:nvSpPr>
          <p:spPr>
            <a:xfrm>
              <a:off x="5629019" y="2102017"/>
              <a:ext cx="883014"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105" name="Freeform 42"/>
          <p:cNvSpPr>
            <a:spLocks noChangeAspect="1" noChangeArrowheads="1"/>
          </p:cNvSpPr>
          <p:nvPr/>
        </p:nvSpPr>
        <p:spPr bwMode="auto">
          <a:xfrm>
            <a:off x="1722338" y="4444940"/>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6" name="Rectangle 105"/>
          <p:cNvSpPr/>
          <p:nvPr/>
        </p:nvSpPr>
        <p:spPr bwMode="auto">
          <a:xfrm>
            <a:off x="1308989" y="3972892"/>
            <a:ext cx="5138715" cy="1615049"/>
          </a:xfrm>
          <a:prstGeom prst="rect">
            <a:avLst/>
          </a:prstGeom>
          <a:solidFill>
            <a:schemeClr val="bg1"/>
          </a:solidFill>
          <a:ln w="12700" cap="flat" cmpd="sng" algn="ctr">
            <a:solidFill>
              <a:schemeClr val="accent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108" name="Freeform 42"/>
          <p:cNvSpPr>
            <a:spLocks noChangeAspect="1" noChangeArrowheads="1"/>
          </p:cNvSpPr>
          <p:nvPr/>
        </p:nvSpPr>
        <p:spPr bwMode="auto">
          <a:xfrm>
            <a:off x="2268097" y="4444940"/>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9" name="Rectangle 108"/>
          <p:cNvSpPr/>
          <p:nvPr/>
        </p:nvSpPr>
        <p:spPr>
          <a:xfrm>
            <a:off x="1447169" y="4270150"/>
            <a:ext cx="4860549" cy="1128751"/>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2</a:t>
            </a:r>
          </a:p>
        </p:txBody>
      </p:sp>
      <p:sp>
        <p:nvSpPr>
          <p:cNvPr id="110" name="TextBox 109"/>
          <p:cNvSpPr txBox="1"/>
          <p:nvPr/>
        </p:nvSpPr>
        <p:spPr>
          <a:xfrm>
            <a:off x="1442804" y="4962864"/>
            <a:ext cx="1636634" cy="261610"/>
          </a:xfrm>
          <a:prstGeom prst="rect">
            <a:avLst/>
          </a:prstGeom>
          <a:noFill/>
        </p:spPr>
        <p:txBody>
          <a:bodyPr wrap="square" rtlCol="0">
            <a:spAutoFit/>
          </a:bodyPr>
          <a:lstStyle/>
          <a:p>
            <a:pPr algn="ctr"/>
            <a:r>
              <a:rPr lang="en-US" sz="1100" dirty="0"/>
              <a:t>Backend Servers</a:t>
            </a:r>
          </a:p>
        </p:txBody>
      </p:sp>
      <p:sp>
        <p:nvSpPr>
          <p:cNvPr id="112" name="TextBox 111"/>
          <p:cNvSpPr txBox="1"/>
          <p:nvPr/>
        </p:nvSpPr>
        <p:spPr>
          <a:xfrm>
            <a:off x="3276724" y="4715381"/>
            <a:ext cx="1217831" cy="276999"/>
          </a:xfrm>
          <a:prstGeom prst="rect">
            <a:avLst/>
          </a:prstGeom>
          <a:noFill/>
        </p:spPr>
        <p:txBody>
          <a:bodyPr wrap="square" rtlCol="0">
            <a:spAutoFit/>
          </a:bodyPr>
          <a:lstStyle/>
          <a:p>
            <a:pPr algn="ctr"/>
            <a:r>
              <a:rPr lang="en-US" sz="1200" dirty="0"/>
              <a:t>Backend Set</a:t>
            </a:r>
          </a:p>
        </p:txBody>
      </p:sp>
      <p:sp>
        <p:nvSpPr>
          <p:cNvPr id="113" name="Freeform 42"/>
          <p:cNvSpPr>
            <a:spLocks noChangeAspect="1" noChangeArrowheads="1"/>
          </p:cNvSpPr>
          <p:nvPr/>
        </p:nvSpPr>
        <p:spPr bwMode="auto">
          <a:xfrm>
            <a:off x="5028359" y="445049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4" name="Freeform 42"/>
          <p:cNvSpPr>
            <a:spLocks noChangeAspect="1" noChangeArrowheads="1"/>
          </p:cNvSpPr>
          <p:nvPr/>
        </p:nvSpPr>
        <p:spPr bwMode="auto">
          <a:xfrm>
            <a:off x="5574118" y="4450495"/>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5" name="TextBox 114"/>
          <p:cNvSpPr txBox="1"/>
          <p:nvPr/>
        </p:nvSpPr>
        <p:spPr>
          <a:xfrm>
            <a:off x="4828775" y="4932954"/>
            <a:ext cx="1296364" cy="261610"/>
          </a:xfrm>
          <a:prstGeom prst="rect">
            <a:avLst/>
          </a:prstGeom>
          <a:noFill/>
        </p:spPr>
        <p:txBody>
          <a:bodyPr wrap="square" rtlCol="0">
            <a:spAutoFit/>
          </a:bodyPr>
          <a:lstStyle/>
          <a:p>
            <a:pPr algn="ctr"/>
            <a:r>
              <a:rPr lang="en-US" sz="1100" dirty="0"/>
              <a:t>Backend Servers</a:t>
            </a:r>
          </a:p>
        </p:txBody>
      </p:sp>
      <p:sp>
        <p:nvSpPr>
          <p:cNvPr id="116" name="Rectangle 115"/>
          <p:cNvSpPr/>
          <p:nvPr/>
        </p:nvSpPr>
        <p:spPr bwMode="auto">
          <a:xfrm>
            <a:off x="1295401" y="2158938"/>
            <a:ext cx="5152303" cy="1624690"/>
          </a:xfrm>
          <a:prstGeom prst="rect">
            <a:avLst/>
          </a:prstGeom>
          <a:solidFill>
            <a:schemeClr val="bg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dirty="0">
              <a:latin typeface="Arial" pitchFamily="34" charset="0"/>
            </a:endParaRPr>
          </a:p>
        </p:txBody>
      </p:sp>
      <p:sp>
        <p:nvSpPr>
          <p:cNvPr id="117" name="Rectangle 116"/>
          <p:cNvSpPr/>
          <p:nvPr/>
        </p:nvSpPr>
        <p:spPr>
          <a:xfrm>
            <a:off x="1451173" y="2457119"/>
            <a:ext cx="4856544" cy="1187719"/>
          </a:xfrm>
          <a:prstGeom prst="rect">
            <a:avLst/>
          </a:prstGeom>
          <a:noFill/>
          <a:ln w="19050">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fontAlgn="auto">
              <a:spcBef>
                <a:spcPts val="0"/>
              </a:spcBef>
              <a:spcAft>
                <a:spcPts val="0"/>
              </a:spcAft>
              <a:defRPr/>
            </a:pPr>
            <a:r>
              <a:rPr lang="en-US" sz="1000" dirty="0">
                <a:solidFill>
                  <a:srgbClr val="C00000"/>
                </a:solidFill>
                <a:latin typeface="Calibri" charset="0"/>
                <a:ea typeface="Calibri" charset="0"/>
                <a:cs typeface="Calibri" charset="0"/>
              </a:rPr>
              <a:t>Regional Subnet 1</a:t>
            </a:r>
          </a:p>
        </p:txBody>
      </p:sp>
      <p:grpSp>
        <p:nvGrpSpPr>
          <p:cNvPr id="118" name="Group 117"/>
          <p:cNvGrpSpPr>
            <a:grpSpLocks noChangeAspect="1"/>
          </p:cNvGrpSpPr>
          <p:nvPr/>
        </p:nvGrpSpPr>
        <p:grpSpPr>
          <a:xfrm>
            <a:off x="1932098" y="2443940"/>
            <a:ext cx="548640" cy="659532"/>
            <a:chOff x="8857983" y="2103309"/>
            <a:chExt cx="639069" cy="768239"/>
          </a:xfrm>
        </p:grpSpPr>
        <p:grpSp>
          <p:nvGrpSpPr>
            <p:cNvPr id="119" name="Group 118"/>
            <p:cNvGrpSpPr/>
            <p:nvPr/>
          </p:nvGrpSpPr>
          <p:grpSpPr>
            <a:xfrm>
              <a:off x="8929443" y="2316142"/>
              <a:ext cx="504696" cy="555406"/>
              <a:chOff x="7059013" y="2801609"/>
              <a:chExt cx="331788" cy="365125"/>
            </a:xfrm>
            <a:solidFill>
              <a:srgbClr val="5F5F5F"/>
            </a:solidFill>
          </p:grpSpPr>
          <p:sp>
            <p:nvSpPr>
              <p:cNvPr id="121" name="Freeform 38"/>
              <p:cNvSpPr>
                <a:spLocks noChangeArrowheads="1"/>
              </p:cNvSpPr>
              <p:nvPr/>
            </p:nvSpPr>
            <p:spPr bwMode="auto">
              <a:xfrm>
                <a:off x="7059013" y="2801609"/>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2" name="Freeform 39"/>
              <p:cNvSpPr>
                <a:spLocks noChangeArrowheads="1"/>
              </p:cNvSpPr>
              <p:nvPr/>
            </p:nvSpPr>
            <p:spPr bwMode="auto">
              <a:xfrm>
                <a:off x="712470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20" name="Rectangle 119"/>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grpSp>
        <p:nvGrpSpPr>
          <p:cNvPr id="123" name="Group 122"/>
          <p:cNvGrpSpPr>
            <a:grpSpLocks noChangeAspect="1"/>
          </p:cNvGrpSpPr>
          <p:nvPr/>
        </p:nvGrpSpPr>
        <p:grpSpPr>
          <a:xfrm>
            <a:off x="5254078" y="2443940"/>
            <a:ext cx="548640" cy="659054"/>
            <a:chOff x="8857983" y="2103309"/>
            <a:chExt cx="639069" cy="767682"/>
          </a:xfrm>
        </p:grpSpPr>
        <p:grpSp>
          <p:nvGrpSpPr>
            <p:cNvPr id="124" name="Group 123"/>
            <p:cNvGrpSpPr/>
            <p:nvPr/>
          </p:nvGrpSpPr>
          <p:grpSpPr>
            <a:xfrm>
              <a:off x="8861994" y="2315585"/>
              <a:ext cx="504696" cy="555406"/>
              <a:chOff x="7014672" y="2801243"/>
              <a:chExt cx="331788" cy="365125"/>
            </a:xfrm>
            <a:solidFill>
              <a:srgbClr val="5F5F5F"/>
            </a:solidFill>
          </p:grpSpPr>
          <p:sp>
            <p:nvSpPr>
              <p:cNvPr id="126" name="Freeform 38"/>
              <p:cNvSpPr>
                <a:spLocks noChangeArrowheads="1"/>
              </p:cNvSpPr>
              <p:nvPr/>
            </p:nvSpPr>
            <p:spPr bwMode="auto">
              <a:xfrm>
                <a:off x="7014672" y="2801243"/>
                <a:ext cx="331788" cy="365125"/>
              </a:xfrm>
              <a:custGeom>
                <a:avLst/>
                <a:gdLst>
                  <a:gd name="T0" fmla="*/ 869 w 921"/>
                  <a:gd name="T1" fmla="*/ 0 h 1014"/>
                  <a:gd name="T2" fmla="*/ 917 w 921"/>
                  <a:gd name="T3" fmla="*/ 62 h 1014"/>
                  <a:gd name="T4" fmla="*/ 917 w 921"/>
                  <a:gd name="T5" fmla="*/ 962 h 1014"/>
                  <a:gd name="T6" fmla="*/ 867 w 921"/>
                  <a:gd name="T7" fmla="*/ 1013 h 1014"/>
                  <a:gd name="T8" fmla="*/ 51 w 921"/>
                  <a:gd name="T9" fmla="*/ 1013 h 1014"/>
                  <a:gd name="T10" fmla="*/ 0 w 921"/>
                  <a:gd name="T11" fmla="*/ 962 h 1014"/>
                  <a:gd name="T12" fmla="*/ 0 w 921"/>
                  <a:gd name="T13" fmla="*/ 533 h 1014"/>
                  <a:gd name="T14" fmla="*/ 147 w 921"/>
                  <a:gd name="T15" fmla="*/ 533 h 1014"/>
                  <a:gd name="T16" fmla="*/ 147 w 921"/>
                  <a:gd name="T17" fmla="*/ 725 h 1014"/>
                  <a:gd name="T18" fmla="*/ 223 w 921"/>
                  <a:gd name="T19" fmla="*/ 801 h 1014"/>
                  <a:gd name="T20" fmla="*/ 387 w 921"/>
                  <a:gd name="T21" fmla="*/ 801 h 1014"/>
                  <a:gd name="T22" fmla="*/ 463 w 921"/>
                  <a:gd name="T23" fmla="*/ 725 h 1014"/>
                  <a:gd name="T24" fmla="*/ 463 w 921"/>
                  <a:gd name="T25" fmla="*/ 556 h 1014"/>
                  <a:gd name="T26" fmla="*/ 646 w 921"/>
                  <a:gd name="T27" fmla="*/ 731 h 1014"/>
                  <a:gd name="T28" fmla="*/ 621 w 921"/>
                  <a:gd name="T29" fmla="*/ 756 h 1014"/>
                  <a:gd name="T30" fmla="*/ 723 w 921"/>
                  <a:gd name="T31" fmla="*/ 782 h 1014"/>
                  <a:gd name="T32" fmla="*/ 694 w 921"/>
                  <a:gd name="T33" fmla="*/ 680 h 1014"/>
                  <a:gd name="T34" fmla="*/ 669 w 921"/>
                  <a:gd name="T35" fmla="*/ 705 h 1014"/>
                  <a:gd name="T36" fmla="*/ 488 w 921"/>
                  <a:gd name="T37" fmla="*/ 530 h 1014"/>
                  <a:gd name="T38" fmla="*/ 723 w 921"/>
                  <a:gd name="T39" fmla="*/ 530 h 1014"/>
                  <a:gd name="T40" fmla="*/ 723 w 921"/>
                  <a:gd name="T41" fmla="*/ 564 h 1014"/>
                  <a:gd name="T42" fmla="*/ 813 w 921"/>
                  <a:gd name="T43" fmla="*/ 511 h 1014"/>
                  <a:gd name="T44" fmla="*/ 723 w 921"/>
                  <a:gd name="T45" fmla="*/ 457 h 1014"/>
                  <a:gd name="T46" fmla="*/ 723 w 921"/>
                  <a:gd name="T47" fmla="*/ 491 h 1014"/>
                  <a:gd name="T48" fmla="*/ 491 w 921"/>
                  <a:gd name="T49" fmla="*/ 491 h 1014"/>
                  <a:gd name="T50" fmla="*/ 672 w 921"/>
                  <a:gd name="T51" fmla="*/ 316 h 1014"/>
                  <a:gd name="T52" fmla="*/ 697 w 921"/>
                  <a:gd name="T53" fmla="*/ 341 h 1014"/>
                  <a:gd name="T54" fmla="*/ 726 w 921"/>
                  <a:gd name="T55" fmla="*/ 240 h 1014"/>
                  <a:gd name="T56" fmla="*/ 624 w 921"/>
                  <a:gd name="T57" fmla="*/ 265 h 1014"/>
                  <a:gd name="T58" fmla="*/ 649 w 921"/>
                  <a:gd name="T59" fmla="*/ 290 h 1014"/>
                  <a:gd name="T60" fmla="*/ 466 w 921"/>
                  <a:gd name="T61" fmla="*/ 465 h 1014"/>
                  <a:gd name="T62" fmla="*/ 466 w 921"/>
                  <a:gd name="T63" fmla="*/ 296 h 1014"/>
                  <a:gd name="T64" fmla="*/ 390 w 921"/>
                  <a:gd name="T65" fmla="*/ 220 h 1014"/>
                  <a:gd name="T66" fmla="*/ 226 w 921"/>
                  <a:gd name="T67" fmla="*/ 220 h 1014"/>
                  <a:gd name="T68" fmla="*/ 150 w 921"/>
                  <a:gd name="T69" fmla="*/ 296 h 1014"/>
                  <a:gd name="T70" fmla="*/ 150 w 921"/>
                  <a:gd name="T71" fmla="*/ 488 h 1014"/>
                  <a:gd name="T72" fmla="*/ 3 w 921"/>
                  <a:gd name="T73" fmla="*/ 488 h 1014"/>
                  <a:gd name="T74" fmla="*/ 3 w 921"/>
                  <a:gd name="T75" fmla="*/ 51 h 1014"/>
                  <a:gd name="T76" fmla="*/ 54 w 921"/>
                  <a:gd name="T77" fmla="*/ 0 h 1014"/>
                  <a:gd name="T78" fmla="*/ 869 w 921"/>
                  <a:gd name="T79"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21" h="1014">
                    <a:moveTo>
                      <a:pt x="869" y="0"/>
                    </a:moveTo>
                    <a:cubicBezTo>
                      <a:pt x="898" y="0"/>
                      <a:pt x="920" y="22"/>
                      <a:pt x="917" y="62"/>
                    </a:cubicBezTo>
                    <a:lnTo>
                      <a:pt x="917" y="962"/>
                    </a:lnTo>
                    <a:cubicBezTo>
                      <a:pt x="917" y="990"/>
                      <a:pt x="895" y="1013"/>
                      <a:pt x="867" y="1013"/>
                    </a:cubicBezTo>
                    <a:lnTo>
                      <a:pt x="51" y="1013"/>
                    </a:lnTo>
                    <a:cubicBezTo>
                      <a:pt x="23" y="1013"/>
                      <a:pt x="0" y="990"/>
                      <a:pt x="0" y="962"/>
                    </a:cubicBezTo>
                    <a:lnTo>
                      <a:pt x="0" y="533"/>
                    </a:lnTo>
                    <a:lnTo>
                      <a:pt x="147" y="533"/>
                    </a:lnTo>
                    <a:lnTo>
                      <a:pt x="147" y="725"/>
                    </a:lnTo>
                    <a:cubicBezTo>
                      <a:pt x="147" y="767"/>
                      <a:pt x="181" y="801"/>
                      <a:pt x="223" y="801"/>
                    </a:cubicBezTo>
                    <a:lnTo>
                      <a:pt x="387" y="801"/>
                    </a:lnTo>
                    <a:cubicBezTo>
                      <a:pt x="429" y="801"/>
                      <a:pt x="463" y="767"/>
                      <a:pt x="463" y="725"/>
                    </a:cubicBezTo>
                    <a:lnTo>
                      <a:pt x="463" y="556"/>
                    </a:lnTo>
                    <a:lnTo>
                      <a:pt x="646" y="731"/>
                    </a:lnTo>
                    <a:lnTo>
                      <a:pt x="621" y="756"/>
                    </a:lnTo>
                    <a:lnTo>
                      <a:pt x="723" y="782"/>
                    </a:lnTo>
                    <a:lnTo>
                      <a:pt x="694" y="680"/>
                    </a:lnTo>
                    <a:lnTo>
                      <a:pt x="669" y="705"/>
                    </a:lnTo>
                    <a:lnTo>
                      <a:pt x="488" y="530"/>
                    </a:lnTo>
                    <a:lnTo>
                      <a:pt x="723" y="530"/>
                    </a:lnTo>
                    <a:lnTo>
                      <a:pt x="723" y="564"/>
                    </a:lnTo>
                    <a:lnTo>
                      <a:pt x="813" y="511"/>
                    </a:lnTo>
                    <a:lnTo>
                      <a:pt x="723" y="457"/>
                    </a:lnTo>
                    <a:lnTo>
                      <a:pt x="723" y="491"/>
                    </a:lnTo>
                    <a:lnTo>
                      <a:pt x="491" y="491"/>
                    </a:lnTo>
                    <a:lnTo>
                      <a:pt x="672" y="316"/>
                    </a:lnTo>
                    <a:lnTo>
                      <a:pt x="697" y="341"/>
                    </a:lnTo>
                    <a:lnTo>
                      <a:pt x="726" y="240"/>
                    </a:lnTo>
                    <a:lnTo>
                      <a:pt x="624" y="265"/>
                    </a:lnTo>
                    <a:lnTo>
                      <a:pt x="649" y="290"/>
                    </a:lnTo>
                    <a:lnTo>
                      <a:pt x="466" y="465"/>
                    </a:lnTo>
                    <a:lnTo>
                      <a:pt x="466" y="296"/>
                    </a:lnTo>
                    <a:cubicBezTo>
                      <a:pt x="466" y="254"/>
                      <a:pt x="432" y="220"/>
                      <a:pt x="390" y="220"/>
                    </a:cubicBezTo>
                    <a:lnTo>
                      <a:pt x="226" y="220"/>
                    </a:lnTo>
                    <a:cubicBezTo>
                      <a:pt x="184" y="220"/>
                      <a:pt x="150" y="254"/>
                      <a:pt x="150" y="296"/>
                    </a:cubicBezTo>
                    <a:lnTo>
                      <a:pt x="150" y="488"/>
                    </a:lnTo>
                    <a:lnTo>
                      <a:pt x="3" y="488"/>
                    </a:lnTo>
                    <a:lnTo>
                      <a:pt x="3" y="51"/>
                    </a:lnTo>
                    <a:cubicBezTo>
                      <a:pt x="3" y="22"/>
                      <a:pt x="26" y="0"/>
                      <a:pt x="54" y="0"/>
                    </a:cubicBezTo>
                    <a:lnTo>
                      <a:pt x="869"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27" name="Freeform 39"/>
              <p:cNvSpPr>
                <a:spLocks noChangeArrowheads="1"/>
              </p:cNvSpPr>
              <p:nvPr/>
            </p:nvSpPr>
            <p:spPr bwMode="auto">
              <a:xfrm>
                <a:off x="7097310" y="2806700"/>
                <a:ext cx="87313" cy="179388"/>
              </a:xfrm>
              <a:custGeom>
                <a:avLst/>
                <a:gdLst>
                  <a:gd name="T0" fmla="*/ 0 w 244"/>
                  <a:gd name="T1" fmla="*/ 460 h 500"/>
                  <a:gd name="T2" fmla="*/ 0 w 244"/>
                  <a:gd name="T3" fmla="*/ 271 h 500"/>
                  <a:gd name="T4" fmla="*/ 130 w 244"/>
                  <a:gd name="T5" fmla="*/ 271 h 500"/>
                  <a:gd name="T6" fmla="*/ 130 w 244"/>
                  <a:gd name="T7" fmla="*/ 304 h 500"/>
                  <a:gd name="T8" fmla="*/ 221 w 244"/>
                  <a:gd name="T9" fmla="*/ 251 h 500"/>
                  <a:gd name="T10" fmla="*/ 130 w 244"/>
                  <a:gd name="T11" fmla="*/ 197 h 500"/>
                  <a:gd name="T12" fmla="*/ 130 w 244"/>
                  <a:gd name="T13" fmla="*/ 231 h 500"/>
                  <a:gd name="T14" fmla="*/ 0 w 244"/>
                  <a:gd name="T15" fmla="*/ 231 h 500"/>
                  <a:gd name="T16" fmla="*/ 0 w 244"/>
                  <a:gd name="T17" fmla="*/ 39 h 500"/>
                  <a:gd name="T18" fmla="*/ 40 w 244"/>
                  <a:gd name="T19" fmla="*/ 0 h 500"/>
                  <a:gd name="T20" fmla="*/ 204 w 244"/>
                  <a:gd name="T21" fmla="*/ 0 h 500"/>
                  <a:gd name="T22" fmla="*/ 243 w 244"/>
                  <a:gd name="T23" fmla="*/ 39 h 500"/>
                  <a:gd name="T24" fmla="*/ 243 w 244"/>
                  <a:gd name="T25" fmla="*/ 460 h 500"/>
                  <a:gd name="T26" fmla="*/ 204 w 244"/>
                  <a:gd name="T27" fmla="*/ 499 h 500"/>
                  <a:gd name="T28" fmla="*/ 40 w 244"/>
                  <a:gd name="T29" fmla="*/ 499 h 500"/>
                  <a:gd name="T30" fmla="*/ 0 w 244"/>
                  <a:gd name="T31" fmla="*/ 46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500">
                    <a:moveTo>
                      <a:pt x="0" y="460"/>
                    </a:moveTo>
                    <a:lnTo>
                      <a:pt x="0" y="271"/>
                    </a:lnTo>
                    <a:lnTo>
                      <a:pt x="130" y="271"/>
                    </a:lnTo>
                    <a:lnTo>
                      <a:pt x="130" y="304"/>
                    </a:lnTo>
                    <a:lnTo>
                      <a:pt x="221" y="251"/>
                    </a:lnTo>
                    <a:lnTo>
                      <a:pt x="130" y="197"/>
                    </a:lnTo>
                    <a:lnTo>
                      <a:pt x="130" y="231"/>
                    </a:lnTo>
                    <a:lnTo>
                      <a:pt x="0" y="231"/>
                    </a:lnTo>
                    <a:lnTo>
                      <a:pt x="0" y="39"/>
                    </a:lnTo>
                    <a:cubicBezTo>
                      <a:pt x="0" y="17"/>
                      <a:pt x="17" y="0"/>
                      <a:pt x="40" y="0"/>
                    </a:cubicBezTo>
                    <a:lnTo>
                      <a:pt x="204" y="0"/>
                    </a:lnTo>
                    <a:cubicBezTo>
                      <a:pt x="226" y="0"/>
                      <a:pt x="243" y="17"/>
                      <a:pt x="243" y="39"/>
                    </a:cubicBezTo>
                    <a:lnTo>
                      <a:pt x="243" y="460"/>
                    </a:lnTo>
                    <a:cubicBezTo>
                      <a:pt x="243" y="482"/>
                      <a:pt x="226" y="499"/>
                      <a:pt x="204" y="499"/>
                    </a:cubicBezTo>
                    <a:lnTo>
                      <a:pt x="40" y="499"/>
                    </a:lnTo>
                    <a:cubicBezTo>
                      <a:pt x="17" y="499"/>
                      <a:pt x="0" y="482"/>
                      <a:pt x="0" y="46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25" name="Rectangle 124"/>
            <p:cNvSpPr/>
            <p:nvPr/>
          </p:nvSpPr>
          <p:spPr>
            <a:xfrm>
              <a:off x="8857983" y="2103309"/>
              <a:ext cx="639069" cy="695710"/>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sp>
        <p:nvSpPr>
          <p:cNvPr id="128" name="Oval 127"/>
          <p:cNvSpPr/>
          <p:nvPr/>
        </p:nvSpPr>
        <p:spPr bwMode="auto">
          <a:xfrm>
            <a:off x="3670353" y="2191990"/>
            <a:ext cx="431506" cy="251950"/>
          </a:xfrm>
          <a:prstGeom prst="ellipse">
            <a:avLst/>
          </a:prstGeom>
          <a:solidFill>
            <a:schemeClr val="bg2"/>
          </a:solidFill>
          <a:ln w="28575"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defTabSz="228600" eaLnBrk="1" hangingPunct="1">
              <a:spcBef>
                <a:spcPct val="20000"/>
              </a:spcBef>
              <a:buClr>
                <a:srgbClr val="FF0000"/>
              </a:buClr>
            </a:pPr>
            <a:endParaRPr lang="en-US">
              <a:latin typeface="Arial" pitchFamily="34" charset="0"/>
            </a:endParaRPr>
          </a:p>
        </p:txBody>
      </p:sp>
      <p:sp>
        <p:nvSpPr>
          <p:cNvPr id="129" name="TextBox 128"/>
          <p:cNvSpPr txBox="1"/>
          <p:nvPr/>
        </p:nvSpPr>
        <p:spPr>
          <a:xfrm>
            <a:off x="1604448" y="3071773"/>
            <a:ext cx="1177600" cy="430887"/>
          </a:xfrm>
          <a:prstGeom prst="rect">
            <a:avLst/>
          </a:prstGeom>
          <a:noFill/>
        </p:spPr>
        <p:txBody>
          <a:bodyPr wrap="square" rtlCol="0">
            <a:spAutoFit/>
          </a:bodyPr>
          <a:lstStyle/>
          <a:p>
            <a:pPr algn="ctr"/>
            <a:r>
              <a:rPr lang="en-US" sz="1100" dirty="0"/>
              <a:t>Load Balancer</a:t>
            </a:r>
          </a:p>
          <a:p>
            <a:pPr algn="ctr"/>
            <a:r>
              <a:rPr lang="en-US" sz="1100" dirty="0"/>
              <a:t>(Active)</a:t>
            </a:r>
          </a:p>
        </p:txBody>
      </p:sp>
      <p:sp>
        <p:nvSpPr>
          <p:cNvPr id="130" name="TextBox 129"/>
          <p:cNvSpPr txBox="1"/>
          <p:nvPr/>
        </p:nvSpPr>
        <p:spPr>
          <a:xfrm>
            <a:off x="4848595" y="3063916"/>
            <a:ext cx="1177600" cy="430887"/>
          </a:xfrm>
          <a:prstGeom prst="rect">
            <a:avLst/>
          </a:prstGeom>
          <a:noFill/>
        </p:spPr>
        <p:txBody>
          <a:bodyPr wrap="square" rtlCol="0">
            <a:spAutoFit/>
          </a:bodyPr>
          <a:lstStyle/>
          <a:p>
            <a:pPr algn="ctr"/>
            <a:r>
              <a:rPr lang="en-US" sz="1100" dirty="0"/>
              <a:t>Load Balancer (Failover)</a:t>
            </a:r>
          </a:p>
        </p:txBody>
      </p:sp>
      <p:cxnSp>
        <p:nvCxnSpPr>
          <p:cNvPr id="131" name="Straight Arrow Connector 130"/>
          <p:cNvCxnSpPr/>
          <p:nvPr/>
        </p:nvCxnSpPr>
        <p:spPr bwMode="auto">
          <a:xfrm flipV="1">
            <a:off x="2480739" y="2405142"/>
            <a:ext cx="1200205" cy="445324"/>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2" name="Straight Arrow Connector 131"/>
          <p:cNvCxnSpPr>
            <a:stCxn id="129" idx="5"/>
          </p:cNvCxnSpPr>
          <p:nvPr/>
        </p:nvCxnSpPr>
        <p:spPr bwMode="auto">
          <a:xfrm>
            <a:off x="4038666" y="2407043"/>
            <a:ext cx="1174372" cy="459858"/>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3" name="TextBox 132"/>
          <p:cNvSpPr txBox="1"/>
          <p:nvPr/>
        </p:nvSpPr>
        <p:spPr>
          <a:xfrm>
            <a:off x="3440368" y="2529599"/>
            <a:ext cx="911640" cy="276999"/>
          </a:xfrm>
          <a:prstGeom prst="rect">
            <a:avLst/>
          </a:prstGeom>
          <a:noFill/>
        </p:spPr>
        <p:txBody>
          <a:bodyPr wrap="square" rtlCol="0">
            <a:spAutoFit/>
          </a:bodyPr>
          <a:lstStyle/>
          <a:p>
            <a:pPr algn="ctr"/>
            <a:r>
              <a:rPr lang="en-US" sz="1200" dirty="0"/>
              <a:t>Listener</a:t>
            </a:r>
          </a:p>
        </p:txBody>
      </p:sp>
      <p:cxnSp>
        <p:nvCxnSpPr>
          <p:cNvPr id="134" name="Straight Arrow Connector 133"/>
          <p:cNvCxnSpPr/>
          <p:nvPr/>
        </p:nvCxnSpPr>
        <p:spPr bwMode="auto">
          <a:xfrm flipV="1">
            <a:off x="1950938" y="3661879"/>
            <a:ext cx="270978" cy="79374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5" name="Straight Arrow Connector 134"/>
          <p:cNvCxnSpPr/>
          <p:nvPr/>
        </p:nvCxnSpPr>
        <p:spPr bwMode="auto">
          <a:xfrm flipH="1" flipV="1">
            <a:off x="2208554" y="3661880"/>
            <a:ext cx="282632" cy="810789"/>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6" name="Straight Arrow Connector 135"/>
          <p:cNvCxnSpPr/>
          <p:nvPr/>
        </p:nvCxnSpPr>
        <p:spPr bwMode="auto">
          <a:xfrm flipH="1" flipV="1">
            <a:off x="2213628" y="3661878"/>
            <a:ext cx="3040450" cy="771576"/>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7" name="Straight Arrow Connector 136"/>
          <p:cNvCxnSpPr/>
          <p:nvPr/>
        </p:nvCxnSpPr>
        <p:spPr bwMode="auto">
          <a:xfrm flipH="1" flipV="1">
            <a:off x="2197135" y="3657326"/>
            <a:ext cx="3580055" cy="783028"/>
          </a:xfrm>
          <a:prstGeom prst="straightConnector1">
            <a:avLst/>
          </a:prstGeom>
          <a:solidFill>
            <a:srgbClr val="00B8FF"/>
          </a:solidFill>
          <a:ln w="1905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8" name="Straight Arrow Connector 137"/>
          <p:cNvCxnSpPr/>
          <p:nvPr/>
        </p:nvCxnSpPr>
        <p:spPr bwMode="auto">
          <a:xfrm flipH="1">
            <a:off x="1992157" y="3632609"/>
            <a:ext cx="3533197" cy="790705"/>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9" name="Straight Arrow Connector 138"/>
          <p:cNvCxnSpPr/>
          <p:nvPr/>
        </p:nvCxnSpPr>
        <p:spPr bwMode="auto">
          <a:xfrm flipH="1">
            <a:off x="2476886" y="3636864"/>
            <a:ext cx="3037046" cy="8034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0" name="Straight Arrow Connector 139"/>
          <p:cNvCxnSpPr/>
          <p:nvPr/>
        </p:nvCxnSpPr>
        <p:spPr bwMode="auto">
          <a:xfrm flipH="1">
            <a:off x="5254078" y="3636864"/>
            <a:ext cx="259854" cy="796591"/>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1" name="Straight Arrow Connector 140"/>
          <p:cNvCxnSpPr/>
          <p:nvPr/>
        </p:nvCxnSpPr>
        <p:spPr bwMode="auto">
          <a:xfrm>
            <a:off x="5513932" y="3636863"/>
            <a:ext cx="274678" cy="813632"/>
          </a:xfrm>
          <a:prstGeom prst="straightConnector1">
            <a:avLst/>
          </a:prstGeom>
          <a:solidFill>
            <a:srgbClr val="00B8FF"/>
          </a:solidFill>
          <a:ln w="19050" cap="flat" cmpd="sng" algn="ctr">
            <a:solidFill>
              <a:srgbClr val="5F5F5F"/>
            </a:solidFill>
            <a:prstDash val="sysDot"/>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2" name="Freeform 42"/>
          <p:cNvSpPr>
            <a:spLocks noChangeAspect="1" noChangeArrowheads="1"/>
          </p:cNvSpPr>
          <p:nvPr/>
        </p:nvSpPr>
        <p:spPr bwMode="auto">
          <a:xfrm>
            <a:off x="1681668" y="4459962"/>
            <a:ext cx="457200" cy="498964"/>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5F5F5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cxnSp>
        <p:nvCxnSpPr>
          <p:cNvPr id="143" name="Straight Arrow Connector 142"/>
          <p:cNvCxnSpPr/>
          <p:nvPr/>
        </p:nvCxnSpPr>
        <p:spPr bwMode="auto">
          <a:xfrm>
            <a:off x="3884482" y="1833641"/>
            <a:ext cx="536" cy="365760"/>
          </a:xfrm>
          <a:prstGeom prst="straightConnector1">
            <a:avLst/>
          </a:prstGeom>
          <a:noFill/>
          <a:ln w="19050" cap="flat" cmpd="sng" algn="ctr">
            <a:solidFill>
              <a:schemeClr val="tx1"/>
            </a:solidFill>
            <a:prstDash val="solid"/>
            <a:round/>
            <a:headEnd type="none" w="sm" len="sm"/>
            <a:tailEnd type="triangle"/>
          </a:ln>
          <a:effectLst/>
        </p:spPr>
      </p:cxnSp>
      <p:sp>
        <p:nvSpPr>
          <p:cNvPr id="144" name="TextBox 143"/>
          <p:cNvSpPr txBox="1"/>
          <p:nvPr/>
        </p:nvSpPr>
        <p:spPr>
          <a:xfrm>
            <a:off x="1295400" y="2161153"/>
            <a:ext cx="1517130" cy="276999"/>
          </a:xfrm>
          <a:prstGeom prst="rect">
            <a:avLst/>
          </a:prstGeom>
          <a:noFill/>
        </p:spPr>
        <p:txBody>
          <a:bodyPr wrap="square" rtlCol="0">
            <a:spAutoFit/>
          </a:bodyPr>
          <a:lstStyle/>
          <a:p>
            <a:pPr algn="ctr"/>
            <a:r>
              <a:rPr lang="en-US" sz="1200" dirty="0"/>
              <a:t>Public IP address </a:t>
            </a:r>
          </a:p>
        </p:txBody>
      </p:sp>
      <p:sp>
        <p:nvSpPr>
          <p:cNvPr id="145" name="TextBox 144"/>
          <p:cNvSpPr txBox="1"/>
          <p:nvPr/>
        </p:nvSpPr>
        <p:spPr>
          <a:xfrm>
            <a:off x="3178306" y="3094457"/>
            <a:ext cx="1358481" cy="243027"/>
          </a:xfrm>
          <a:prstGeom prst="rect">
            <a:avLst/>
          </a:prstGeom>
          <a:solidFill>
            <a:schemeClr val="bg1"/>
          </a:solidFill>
        </p:spPr>
        <p:txBody>
          <a:bodyPr wrap="none" lIns="0" tIns="0" rIns="0" bIns="0" rtlCol="0" anchor="ctr">
            <a:noAutofit/>
          </a:bodyPr>
          <a:lstStyle/>
          <a:p>
            <a:pPr algn="ctr">
              <a:lnSpc>
                <a:spcPct val="90000"/>
              </a:lnSpc>
            </a:pPr>
            <a:r>
              <a:rPr lang="en-US" sz="1100" dirty="0"/>
              <a:t>Load Balancer Pair</a:t>
            </a:r>
          </a:p>
        </p:txBody>
      </p:sp>
      <p:cxnSp>
        <p:nvCxnSpPr>
          <p:cNvPr id="146" name="Straight Arrow Connector 145"/>
          <p:cNvCxnSpPr/>
          <p:nvPr/>
        </p:nvCxnSpPr>
        <p:spPr bwMode="auto">
          <a:xfrm flipV="1">
            <a:off x="2596213" y="3011067"/>
            <a:ext cx="2468880" cy="15315"/>
          </a:xfrm>
          <a:prstGeom prst="straightConnector1">
            <a:avLst/>
          </a:prstGeom>
          <a:solidFill>
            <a:srgbClr val="00B8FF"/>
          </a:solidFill>
          <a:ln w="12700" cap="flat" cmpd="sng" algn="ctr">
            <a:solidFill>
              <a:srgbClr val="5F5F5F"/>
            </a:solidFill>
            <a:prstDash val="solid"/>
            <a:round/>
            <a:headEnd type="oval" w="sm" len="sm"/>
            <a:tailEnd type="oval"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6005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4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4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4"/>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6"/>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91" grpId="0"/>
      <p:bldP spid="105" grpId="0" animBg="1"/>
      <p:bldP spid="106" grpId="0" animBg="1"/>
      <p:bldP spid="108" grpId="0" animBg="1"/>
      <p:bldP spid="109" grpId="0" animBg="1"/>
      <p:bldP spid="110" grpId="0"/>
      <p:bldP spid="112" grpId="0"/>
      <p:bldP spid="113" grpId="0" animBg="1"/>
      <p:bldP spid="114" grpId="0" animBg="1"/>
      <p:bldP spid="115" grpId="0"/>
      <p:bldP spid="116" grpId="0" animBg="1"/>
      <p:bldP spid="117" grpId="0" animBg="1"/>
      <p:bldP spid="128" grpId="0" animBg="1"/>
      <p:bldP spid="129" grpId="0"/>
      <p:bldP spid="130" grpId="0"/>
      <p:bldP spid="133" grpId="0"/>
      <p:bldP spid="142" grpId="0" animBg="1"/>
      <p:bldP spid="144" grpId="0"/>
      <p:bldP spid="1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661" y="356749"/>
            <a:ext cx="10944549" cy="573615"/>
          </a:xfrm>
        </p:spPr>
        <p:txBody>
          <a:bodyPr/>
          <a:lstStyle/>
          <a:p>
            <a:r>
              <a:rPr lang="en-US" sz="3200" dirty="0"/>
              <a:t>Private Load Balancer</a:t>
            </a:r>
          </a:p>
        </p:txBody>
      </p:sp>
      <p:sp>
        <p:nvSpPr>
          <p:cNvPr id="66" name="Content Placeholder 7"/>
          <p:cNvSpPr txBox="1">
            <a:spLocks/>
          </p:cNvSpPr>
          <p:nvPr/>
        </p:nvSpPr>
        <p:spPr>
          <a:xfrm>
            <a:off x="603661" y="1417808"/>
            <a:ext cx="11051890" cy="2347368"/>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a:buClr>
                <a:srgbClr val="58595B">
                  <a:lumMod val="60000"/>
                  <a:lumOff val="40000"/>
                </a:srgbClr>
              </a:buClr>
              <a:buFont typeface="Arial" charset="0"/>
              <a:buChar char="•"/>
            </a:pPr>
            <a:r>
              <a:rPr lang="en-US" sz="1800" dirty="0"/>
              <a:t>Assigned a private IP address from the subnet hosting the load balancer</a:t>
            </a:r>
          </a:p>
          <a:p>
            <a:pPr>
              <a:buClr>
                <a:srgbClr val="58595B">
                  <a:lumMod val="60000"/>
                  <a:lumOff val="40000"/>
                </a:srgbClr>
              </a:buClr>
              <a:buFont typeface="Arial" charset="0"/>
              <a:buChar char="•"/>
            </a:pPr>
            <a:r>
              <a:rPr lang="en-US" sz="1800" dirty="0"/>
              <a:t>The load balancer can be regional or AD-specific, depending on the scope of the host subnet; highly-available within an AD with AD specific subnets or Highly available with regional subnets </a:t>
            </a:r>
          </a:p>
          <a:p>
            <a:pPr>
              <a:buClr>
                <a:srgbClr val="58595B">
                  <a:lumMod val="60000"/>
                  <a:lumOff val="40000"/>
                </a:srgbClr>
              </a:buClr>
              <a:buFont typeface="Arial" charset="0"/>
              <a:buChar char="•"/>
            </a:pPr>
            <a:r>
              <a:rPr lang="en-US" sz="1800" dirty="0"/>
              <a:t>The primary and standby load balancer each require a private IP address from that subnet</a:t>
            </a:r>
          </a:p>
          <a:p>
            <a:pPr>
              <a:buClr>
                <a:srgbClr val="58595B">
                  <a:lumMod val="60000"/>
                  <a:lumOff val="40000"/>
                </a:srgbClr>
              </a:buClr>
              <a:buFont typeface="Arial" charset="0"/>
              <a:buChar char="•"/>
            </a:pPr>
            <a:r>
              <a:rPr lang="en-US" sz="1800" dirty="0"/>
              <a:t>The load balancer is accessible only from within the VCN that contains the associated subnet, or as further restricted by your security list rules</a:t>
            </a:r>
          </a:p>
        </p:txBody>
      </p:sp>
    </p:spTree>
    <p:extLst>
      <p:ext uri="{BB962C8B-B14F-4D97-AF65-F5344CB8AC3E}">
        <p14:creationId xmlns:p14="http://schemas.microsoft.com/office/powerpoint/2010/main" val="9540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x" id="{DAFDA02F-964A-477E-8668-1A5770560AF4}" vid="{63737E6F-40CE-46AD-8900-885255D413A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Training Template</Template>
  <TotalTime>1903</TotalTime>
  <Words>4726</Words>
  <Application>Microsoft Office PowerPoint</Application>
  <PresentationFormat>Panorámica</PresentationFormat>
  <Paragraphs>370</Paragraphs>
  <Slides>32</Slides>
  <Notes>10</Notes>
  <HiddenSlides>1</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32</vt:i4>
      </vt:variant>
    </vt:vector>
  </HeadingPairs>
  <TitlesOfParts>
    <vt:vector size="42" baseType="lpstr">
      <vt:lpstr>Arial</vt:lpstr>
      <vt:lpstr>ArialMT</vt:lpstr>
      <vt:lpstr>Calibri</vt:lpstr>
      <vt:lpstr>Georgia</vt:lpstr>
      <vt:lpstr>Oracle Sans</vt:lpstr>
      <vt:lpstr>Oracle Sans Light</vt:lpstr>
      <vt:lpstr>OracleSans-Light</vt:lpstr>
      <vt:lpstr>Times New Roman</vt:lpstr>
      <vt:lpstr>Wingdings</vt:lpstr>
      <vt:lpstr>Light Master </vt:lpstr>
      <vt:lpstr>OCI Load Balancing Service (LBaaS)</vt:lpstr>
      <vt:lpstr>Presentación de PowerPoint</vt:lpstr>
      <vt:lpstr>Basic Concepts</vt:lpstr>
      <vt:lpstr>OCI Load Balancing Service</vt:lpstr>
      <vt:lpstr>Public Load Balancer</vt:lpstr>
      <vt:lpstr>Public Load Balancer (Regional Subnets - recommended)</vt:lpstr>
      <vt:lpstr>Public Load Balancer (AD Specific Subnets)</vt:lpstr>
      <vt:lpstr>Concepts - Public Load Balancer</vt:lpstr>
      <vt:lpstr>Private Load Balancer</vt:lpstr>
      <vt:lpstr>Dynamic Change of LB Shapes</vt:lpstr>
      <vt:lpstr>Flexible Load Balancer</vt:lpstr>
      <vt:lpstr>Load Balancing Policies</vt:lpstr>
      <vt:lpstr>Health Check</vt:lpstr>
      <vt:lpstr>Health Check</vt:lpstr>
      <vt:lpstr>Request Routing </vt:lpstr>
      <vt:lpstr>Presentación de PowerPoint</vt:lpstr>
      <vt:lpstr>SSL Handling</vt:lpstr>
      <vt:lpstr>Session Persistence</vt:lpstr>
      <vt:lpstr>Logging</vt:lpstr>
      <vt:lpstr>Load Balancer Metrics  - Dimensions</vt:lpstr>
      <vt:lpstr>General Metrics for LB </vt:lpstr>
      <vt:lpstr>Metrics for Backend Set </vt:lpstr>
      <vt:lpstr>Network Load Balancer</vt:lpstr>
      <vt:lpstr>Network Load Balancer Creation Steps</vt:lpstr>
      <vt:lpstr>Network Load Balancer (cont.)</vt:lpstr>
      <vt:lpstr>Network Load Balancer (cont.)</vt:lpstr>
      <vt:lpstr>Network Load Balancer (cont.)</vt:lpstr>
      <vt:lpstr>Network Load Balancer (cont.)</vt:lpstr>
      <vt:lpstr>Network Load Balancer (cont.)</vt:lpstr>
      <vt:lpstr>Both LB and NLB Summary</vt:lpstr>
      <vt:lpstr>Presentación de PowerPoint</vt:lpstr>
      <vt:lpstr>Presentación de PowerPoint</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 Volume</dc:title>
  <dc:creator>Rohit Rahi</dc:creator>
  <cp:lastModifiedBy>Luis Catalan Hernandez</cp:lastModifiedBy>
  <cp:revision>118</cp:revision>
  <dcterms:created xsi:type="dcterms:W3CDTF">2019-10-23T05:37:52Z</dcterms:created>
  <dcterms:modified xsi:type="dcterms:W3CDTF">2023-07-07T13:20:30Z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6186370</vt:lpwstr>
  </property>
  <property fmtid="{D5CDD505-2E9C-101B-9397-08002B2CF9AE}" pid="3" name="NXPowerLiteSettings">
    <vt:lpwstr>C700052003A000</vt:lpwstr>
  </property>
  <property fmtid="{D5CDD505-2E9C-101B-9397-08002B2CF9AE}" pid="4" name="NXPowerLiteVersion">
    <vt:lpwstr>D8.0.4</vt:lpwstr>
  </property>
</Properties>
</file>